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5" r:id="rId3"/>
    <p:sldId id="286" r:id="rId4"/>
    <p:sldId id="287" r:id="rId5"/>
    <p:sldId id="277" r:id="rId6"/>
    <p:sldId id="258" r:id="rId7"/>
    <p:sldId id="260" r:id="rId8"/>
    <p:sldId id="261" r:id="rId9"/>
    <p:sldId id="278" r:id="rId10"/>
    <p:sldId id="279" r:id="rId11"/>
    <p:sldId id="280" r:id="rId12"/>
    <p:sldId id="281" r:id="rId13"/>
    <p:sldId id="282" r:id="rId14"/>
    <p:sldId id="283" r:id="rId15"/>
    <p:sldId id="297" r:id="rId16"/>
    <p:sldId id="296" r:id="rId17"/>
    <p:sldId id="288" r:id="rId18"/>
    <p:sldId id="289" r:id="rId19"/>
    <p:sldId id="290" r:id="rId20"/>
    <p:sldId id="291" r:id="rId21"/>
    <p:sldId id="292" r:id="rId22"/>
    <p:sldId id="293" r:id="rId23"/>
    <p:sldId id="284" r:id="rId24"/>
    <p:sldId id="276" r:id="rId2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99"/>
    <a:srgbClr val="FFFFFF"/>
    <a:srgbClr val="692AA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004" autoAdjust="0"/>
    <p:restoredTop sz="94660"/>
  </p:normalViewPr>
  <p:slideViewPr>
    <p:cSldViewPr>
      <p:cViewPr varScale="1">
        <p:scale>
          <a:sx n="108" d="100"/>
          <a:sy n="108" d="100"/>
        </p:scale>
        <p:origin x="-1704" y="-6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3149" name="Rectangle 77"/>
          <p:cNvSpPr>
            <a:spLocks noChangeArrowheads="1"/>
          </p:cNvSpPr>
          <p:nvPr userDrawn="1"/>
        </p:nvSpPr>
        <p:spPr bwMode="ltGray">
          <a:xfrm>
            <a:off x="611188" y="2708275"/>
            <a:ext cx="7921625" cy="4178300"/>
          </a:xfrm>
          <a:prstGeom prst="rect">
            <a:avLst/>
          </a:prstGeom>
          <a:gradFill rotWithShape="1">
            <a:gsLst>
              <a:gs pos="0">
                <a:schemeClr val="accent1"/>
              </a:gs>
              <a:gs pos="100000">
                <a:schemeClr val="accent1">
                  <a:gamma/>
                  <a:shade val="33333"/>
                  <a:invGamma/>
                </a:schemeClr>
              </a:gs>
            </a:gsLst>
            <a:lin ang="5400000" scaled="1"/>
          </a:gradFill>
          <a:ln w="9525">
            <a:noFill/>
            <a:miter lim="800000"/>
            <a:headEnd/>
            <a:tailEnd/>
          </a:ln>
          <a:effectLst/>
        </p:spPr>
        <p:txBody>
          <a:bodyPr wrap="none" anchor="ctr"/>
          <a:lstStyle/>
          <a:p>
            <a:endParaRPr lang="zh-CN" altLang="en-US"/>
          </a:p>
        </p:txBody>
      </p:sp>
      <p:sp>
        <p:nvSpPr>
          <p:cNvPr id="3151" name="Rectangle 79"/>
          <p:cNvSpPr>
            <a:spLocks noChangeArrowheads="1"/>
          </p:cNvSpPr>
          <p:nvPr userDrawn="1"/>
        </p:nvSpPr>
        <p:spPr bwMode="ltGray">
          <a:xfrm>
            <a:off x="0" y="2105025"/>
            <a:ext cx="9144000" cy="747713"/>
          </a:xfrm>
          <a:prstGeom prst="rect">
            <a:avLst/>
          </a:prstGeom>
          <a:gradFill rotWithShape="1">
            <a:gsLst>
              <a:gs pos="0">
                <a:schemeClr val="bg2"/>
              </a:gs>
              <a:gs pos="50000">
                <a:schemeClr val="accent1"/>
              </a:gs>
              <a:gs pos="100000">
                <a:schemeClr val="bg2"/>
              </a:gs>
            </a:gsLst>
            <a:lin ang="5400000" scaled="1"/>
          </a:gradFill>
          <a:ln w="9525">
            <a:noFill/>
            <a:miter lim="800000"/>
            <a:headEnd/>
            <a:tailEnd/>
          </a:ln>
          <a:effectLst/>
        </p:spPr>
        <p:txBody>
          <a:bodyPr wrap="none" anchor="ctr"/>
          <a:lstStyle/>
          <a:p>
            <a:endParaRPr lang="zh-CN" altLang="en-US"/>
          </a:p>
        </p:txBody>
      </p:sp>
      <p:sp>
        <p:nvSpPr>
          <p:cNvPr id="3152" name="Oval 80"/>
          <p:cNvSpPr>
            <a:spLocks noChangeArrowheads="1"/>
          </p:cNvSpPr>
          <p:nvPr userDrawn="1"/>
        </p:nvSpPr>
        <p:spPr bwMode="ltGray">
          <a:xfrm>
            <a:off x="207963" y="2363788"/>
            <a:ext cx="217487" cy="215900"/>
          </a:xfrm>
          <a:prstGeom prst="ellipse">
            <a:avLst/>
          </a:prstGeom>
          <a:gradFill rotWithShape="1">
            <a:gsLst>
              <a:gs pos="0">
                <a:schemeClr val="accent2">
                  <a:gamma/>
                  <a:tint val="0"/>
                  <a:invGamma/>
                </a:schemeClr>
              </a:gs>
              <a:gs pos="100000">
                <a:schemeClr val="accent2"/>
              </a:gs>
            </a:gsLst>
            <a:path path="shape">
              <a:fillToRect l="50000" t="50000" r="50000" b="50000"/>
            </a:path>
          </a:gradFill>
          <a:ln w="3175">
            <a:solidFill>
              <a:schemeClr val="bg2"/>
            </a:solidFill>
            <a:round/>
            <a:headEnd/>
            <a:tailEnd/>
          </a:ln>
          <a:effectLst/>
        </p:spPr>
        <p:txBody>
          <a:bodyPr wrap="none" anchor="ctr"/>
          <a:lstStyle/>
          <a:p>
            <a:endParaRPr lang="zh-CN" altLang="en-US"/>
          </a:p>
        </p:txBody>
      </p:sp>
      <p:sp>
        <p:nvSpPr>
          <p:cNvPr id="3153" name="Oval 81"/>
          <p:cNvSpPr>
            <a:spLocks noChangeArrowheads="1"/>
          </p:cNvSpPr>
          <p:nvPr userDrawn="1"/>
        </p:nvSpPr>
        <p:spPr bwMode="ltGray">
          <a:xfrm>
            <a:off x="8704263" y="2378075"/>
            <a:ext cx="217487" cy="215900"/>
          </a:xfrm>
          <a:prstGeom prst="ellipse">
            <a:avLst/>
          </a:prstGeom>
          <a:gradFill rotWithShape="1">
            <a:gsLst>
              <a:gs pos="0">
                <a:schemeClr val="accent2">
                  <a:gamma/>
                  <a:tint val="0"/>
                  <a:invGamma/>
                </a:schemeClr>
              </a:gs>
              <a:gs pos="100000">
                <a:schemeClr val="accent2"/>
              </a:gs>
            </a:gsLst>
            <a:path path="shape">
              <a:fillToRect l="50000" t="50000" r="50000" b="50000"/>
            </a:path>
          </a:gradFill>
          <a:ln w="3175">
            <a:solidFill>
              <a:schemeClr val="bg2"/>
            </a:solidFill>
            <a:round/>
            <a:headEnd/>
            <a:tailEnd/>
          </a:ln>
          <a:effectLst/>
        </p:spPr>
        <p:txBody>
          <a:bodyPr wrap="none" anchor="ctr"/>
          <a:lstStyle/>
          <a:p>
            <a:endParaRPr lang="zh-CN" altLang="en-US"/>
          </a:p>
        </p:txBody>
      </p:sp>
      <p:sp>
        <p:nvSpPr>
          <p:cNvPr id="3075" name="Rectangle 3"/>
          <p:cNvSpPr>
            <a:spLocks noGrp="1" noChangeArrowheads="1"/>
          </p:cNvSpPr>
          <p:nvPr>
            <p:ph type="subTitle" idx="1"/>
          </p:nvPr>
        </p:nvSpPr>
        <p:spPr bwMode="white">
          <a:xfrm>
            <a:off x="1600200" y="3886200"/>
            <a:ext cx="6248400" cy="533400"/>
          </a:xfrm>
        </p:spPr>
        <p:txBody>
          <a:bodyPr/>
          <a:lstStyle>
            <a:lvl1pPr marL="0" indent="0" algn="ctr">
              <a:buFont typeface="Wingdings" pitchFamily="2" charset="2"/>
              <a:buNone/>
              <a:defRPr sz="2800"/>
            </a:lvl1pPr>
          </a:lstStyle>
          <a:p>
            <a:r>
              <a:rPr lang="zh-CN" altLang="en-US" smtClean="0"/>
              <a:t>单击此处编辑母版副标题样式</a:t>
            </a:r>
            <a:endParaRPr lang="en-US" altLang="zh-CN"/>
          </a:p>
        </p:txBody>
      </p:sp>
      <p:sp>
        <p:nvSpPr>
          <p:cNvPr id="3154" name="AutoShape 82"/>
          <p:cNvSpPr>
            <a:spLocks noChangeArrowheads="1"/>
          </p:cNvSpPr>
          <p:nvPr userDrawn="1"/>
        </p:nvSpPr>
        <p:spPr bwMode="ltGray">
          <a:xfrm>
            <a:off x="611188" y="2219325"/>
            <a:ext cx="7921625" cy="490538"/>
          </a:xfrm>
          <a:prstGeom prst="roundRect">
            <a:avLst>
              <a:gd name="adj" fmla="val 16667"/>
            </a:avLst>
          </a:prstGeom>
          <a:solidFill>
            <a:schemeClr val="bg2"/>
          </a:solidFill>
          <a:ln w="9525">
            <a:noFill/>
            <a:round/>
            <a:headEnd/>
            <a:tailEnd/>
          </a:ln>
          <a:effectLst/>
        </p:spPr>
        <p:txBody>
          <a:bodyPr wrap="none" anchor="ctr"/>
          <a:lstStyle/>
          <a:p>
            <a:endParaRPr lang="zh-CN" altLang="en-US"/>
          </a:p>
        </p:txBody>
      </p:sp>
      <p:sp>
        <p:nvSpPr>
          <p:cNvPr id="3074" name="Rectangle 2"/>
          <p:cNvSpPr>
            <a:spLocks noGrp="1" noChangeArrowheads="1"/>
          </p:cNvSpPr>
          <p:nvPr>
            <p:ph type="ctrTitle"/>
          </p:nvPr>
        </p:nvSpPr>
        <p:spPr>
          <a:xfrm>
            <a:off x="609600" y="2209800"/>
            <a:ext cx="7921625" cy="533400"/>
          </a:xfrm>
        </p:spPr>
        <p:txBody>
          <a:bodyPr/>
          <a:lstStyle>
            <a:lvl1pPr>
              <a:defRPr sz="4000"/>
            </a:lvl1pPr>
          </a:lstStyle>
          <a:p>
            <a:r>
              <a:rPr lang="zh-CN" altLang="en-US" smtClean="0"/>
              <a:t>单击此处编辑母版标题样式</a:t>
            </a:r>
            <a:endParaRPr lang="en-US" altLang="zh-CN"/>
          </a:p>
        </p:txBody>
      </p:sp>
      <p:pic>
        <p:nvPicPr>
          <p:cNvPr id="11" name="图片 10" descr="科大大门.bmp"/>
          <p:cNvPicPr>
            <a:picLocks noChangeAspect="1"/>
          </p:cNvPicPr>
          <p:nvPr userDrawn="1"/>
        </p:nvPicPr>
        <p:blipFill>
          <a:blip r:embed="rId2"/>
          <a:stretch>
            <a:fillRect/>
          </a:stretch>
        </p:blipFill>
        <p:spPr>
          <a:xfrm>
            <a:off x="0" y="0"/>
            <a:ext cx="9144000" cy="2304932"/>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灯片编号占位符 4"/>
          <p:cNvSpPr>
            <a:spLocks noGrp="1"/>
          </p:cNvSpPr>
          <p:nvPr>
            <p:ph type="sldNum" sz="quarter" idx="11"/>
          </p:nvPr>
        </p:nvSpPr>
        <p:spPr/>
        <p:txBody>
          <a:bodyPr/>
          <a:lstStyle>
            <a:lvl1pPr>
              <a:defRPr/>
            </a:lvl1pPr>
          </a:lstStyle>
          <a:p>
            <a:fld id="{76184006-E1A7-4404-A67F-C0BC7887D66B}" type="slidenum">
              <a:rPr lang="en-US" altLang="zh-CN"/>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53200" y="141288"/>
            <a:ext cx="1981200" cy="61833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41288"/>
            <a:ext cx="5791200" cy="618331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灯片编号占位符 4"/>
          <p:cNvSpPr>
            <a:spLocks noGrp="1"/>
          </p:cNvSpPr>
          <p:nvPr>
            <p:ph type="sldNum" sz="quarter" idx="11"/>
          </p:nvPr>
        </p:nvSpPr>
        <p:spPr/>
        <p:txBody>
          <a:bodyPr/>
          <a:lstStyle>
            <a:lvl1pPr>
              <a:defRPr/>
            </a:lvl1pPr>
          </a:lstStyle>
          <a:p>
            <a:fld id="{F57C9A50-5A9B-4217-A4C3-C446483066CF}" type="slidenum">
              <a:rPr lang="en-US" altLang="zh-CN"/>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5" name="灯片编号占位符 4"/>
          <p:cNvSpPr>
            <a:spLocks noGrp="1"/>
          </p:cNvSpPr>
          <p:nvPr>
            <p:ph type="sldNum" sz="quarter" idx="11"/>
          </p:nvPr>
        </p:nvSpPr>
        <p:spPr/>
        <p:txBody>
          <a:bodyPr/>
          <a:lstStyle>
            <a:lvl1pPr>
              <a:defRPr/>
            </a:lvl1pPr>
          </a:lstStyle>
          <a:p>
            <a:fld id="{6942C969-B691-489B-9F47-C6B6A5F9D5F6}" type="slidenum">
              <a:rPr lang="en-US" altLang="zh-CN"/>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灯片编号占位符 4"/>
          <p:cNvSpPr>
            <a:spLocks noGrp="1"/>
          </p:cNvSpPr>
          <p:nvPr>
            <p:ph type="sldNum" sz="quarter" idx="11"/>
          </p:nvPr>
        </p:nvSpPr>
        <p:spPr/>
        <p:txBody>
          <a:bodyPr/>
          <a:lstStyle>
            <a:lvl1pPr>
              <a:defRPr/>
            </a:lvl1pPr>
          </a:lstStyle>
          <a:p>
            <a:fld id="{0C825BB2-6CA5-4146-B2E1-0FBCF6D96DFC}" type="slidenum">
              <a:rPr lang="en-US" altLang="zh-CN"/>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914400"/>
            <a:ext cx="3848100" cy="5410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10100" y="914400"/>
            <a:ext cx="3848100" cy="5410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页脚占位符 4"/>
          <p:cNvSpPr>
            <a:spLocks noGrp="1"/>
          </p:cNvSpPr>
          <p:nvPr>
            <p:ph type="ftr" sz="quarter" idx="10"/>
          </p:nvPr>
        </p:nvSpPr>
        <p:spPr>
          <a:xfrm>
            <a:off x="6477000" y="6586538"/>
            <a:ext cx="2057400" cy="304800"/>
          </a:xfrm>
          <a:prstGeom prst="rect">
            <a:avLst/>
          </a:prstGeom>
        </p:spPr>
        <p:txBody>
          <a:bodyPr/>
          <a:lstStyle>
            <a:lvl1pPr>
              <a:defRPr/>
            </a:lvl1pPr>
          </a:lstStyle>
          <a:p>
            <a:r>
              <a:rPr lang="en-US" altLang="zh-CN"/>
              <a:t>www.themegallery.com</a:t>
            </a:r>
          </a:p>
        </p:txBody>
      </p:sp>
      <p:sp>
        <p:nvSpPr>
          <p:cNvPr id="6" name="灯片编号占位符 5"/>
          <p:cNvSpPr>
            <a:spLocks noGrp="1"/>
          </p:cNvSpPr>
          <p:nvPr>
            <p:ph type="sldNum" sz="quarter" idx="11"/>
          </p:nvPr>
        </p:nvSpPr>
        <p:spPr/>
        <p:txBody>
          <a:bodyPr/>
          <a:lstStyle>
            <a:lvl1pPr>
              <a:defRPr/>
            </a:lvl1pPr>
          </a:lstStyle>
          <a:p>
            <a:fld id="{A723BBBC-B41C-49F2-BD25-39F3EDBC51F4}" type="slidenum">
              <a:rPr lang="en-US" altLang="zh-CN"/>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8" name="灯片编号占位符 7"/>
          <p:cNvSpPr>
            <a:spLocks noGrp="1"/>
          </p:cNvSpPr>
          <p:nvPr>
            <p:ph type="sldNum" sz="quarter" idx="11"/>
          </p:nvPr>
        </p:nvSpPr>
        <p:spPr/>
        <p:txBody>
          <a:bodyPr/>
          <a:lstStyle>
            <a:lvl1pPr>
              <a:defRPr/>
            </a:lvl1pPr>
          </a:lstStyle>
          <a:p>
            <a:fld id="{3735B2C7-8867-4876-B5CF-67234DD66EF4}" type="slidenum">
              <a:rPr lang="en-US" altLang="zh-CN"/>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4" name="灯片编号占位符 3"/>
          <p:cNvSpPr>
            <a:spLocks noGrp="1"/>
          </p:cNvSpPr>
          <p:nvPr>
            <p:ph type="sldNum" sz="quarter" idx="11"/>
          </p:nvPr>
        </p:nvSpPr>
        <p:spPr/>
        <p:txBody>
          <a:bodyPr/>
          <a:lstStyle>
            <a:lvl1pPr>
              <a:defRPr/>
            </a:lvl1pPr>
          </a:lstStyle>
          <a:p>
            <a:fld id="{C3E3AEDC-AAD1-4427-8D33-19543818FB33}" type="slidenum">
              <a:rPr lang="en-US" altLang="zh-CN"/>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3" name="灯片编号占位符 2"/>
          <p:cNvSpPr>
            <a:spLocks noGrp="1"/>
          </p:cNvSpPr>
          <p:nvPr>
            <p:ph type="sldNum" sz="quarter" idx="11"/>
          </p:nvPr>
        </p:nvSpPr>
        <p:spPr/>
        <p:txBody>
          <a:bodyPr/>
          <a:lstStyle>
            <a:lvl1pPr>
              <a:defRPr/>
            </a:lvl1pPr>
          </a:lstStyle>
          <a:p>
            <a:fld id="{DC314486-4731-4ABC-B5EC-E5C962CDCC2A}" type="slidenum">
              <a:rPr lang="en-US" altLang="zh-CN"/>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页脚占位符 4"/>
          <p:cNvSpPr>
            <a:spLocks noGrp="1"/>
          </p:cNvSpPr>
          <p:nvPr>
            <p:ph type="ftr" sz="quarter" idx="10"/>
          </p:nvPr>
        </p:nvSpPr>
        <p:spPr>
          <a:xfrm>
            <a:off x="6477000" y="6586538"/>
            <a:ext cx="2057400" cy="304800"/>
          </a:xfrm>
          <a:prstGeom prst="rect">
            <a:avLst/>
          </a:prstGeom>
        </p:spPr>
        <p:txBody>
          <a:bodyPr/>
          <a:lstStyle>
            <a:lvl1pPr>
              <a:defRPr/>
            </a:lvl1pPr>
          </a:lstStyle>
          <a:p>
            <a:r>
              <a:rPr lang="en-US" altLang="zh-CN"/>
              <a:t>www.themegallery.com</a:t>
            </a:r>
          </a:p>
        </p:txBody>
      </p:sp>
      <p:sp>
        <p:nvSpPr>
          <p:cNvPr id="6" name="灯片编号占位符 5"/>
          <p:cNvSpPr>
            <a:spLocks noGrp="1"/>
          </p:cNvSpPr>
          <p:nvPr>
            <p:ph type="sldNum" sz="quarter" idx="11"/>
          </p:nvPr>
        </p:nvSpPr>
        <p:spPr/>
        <p:txBody>
          <a:bodyPr/>
          <a:lstStyle>
            <a:lvl1pPr>
              <a:defRPr/>
            </a:lvl1pPr>
          </a:lstStyle>
          <a:p>
            <a:fld id="{8FB62798-6C7E-43F3-BC4A-CF453ABE2E6C}" type="slidenum">
              <a:rPr lang="en-US" altLang="zh-CN"/>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6" name="灯片编号占位符 5"/>
          <p:cNvSpPr>
            <a:spLocks noGrp="1"/>
          </p:cNvSpPr>
          <p:nvPr>
            <p:ph type="sldNum" sz="quarter" idx="11"/>
          </p:nvPr>
        </p:nvSpPr>
        <p:spPr/>
        <p:txBody>
          <a:bodyPr/>
          <a:lstStyle>
            <a:lvl1pPr>
              <a:defRPr/>
            </a:lvl1pPr>
          </a:lstStyle>
          <a:p>
            <a:fld id="{44C82155-7057-47A5-863D-4B1ADC1504E2}" type="slidenum">
              <a:rPr lang="en-US" altLang="zh-CN"/>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chemeClr val="bg1"/>
        </a:solidFill>
        <a:effectLst/>
      </p:bgPr>
    </p:bg>
    <p:spTree>
      <p:nvGrpSpPr>
        <p:cNvPr id="1" name=""/>
        <p:cNvGrpSpPr/>
        <p:nvPr/>
      </p:nvGrpSpPr>
      <p:grpSpPr>
        <a:xfrm>
          <a:off x="0" y="0"/>
          <a:ext cx="0" cy="0"/>
          <a:chOff x="0" y="0"/>
          <a:chExt cx="0" cy="0"/>
        </a:xfrm>
      </p:grpSpPr>
      <p:sp>
        <p:nvSpPr>
          <p:cNvPr id="1103" name="Rectangle 79"/>
          <p:cNvSpPr>
            <a:spLocks noChangeArrowheads="1"/>
          </p:cNvSpPr>
          <p:nvPr/>
        </p:nvSpPr>
        <p:spPr bwMode="ltGray">
          <a:xfrm>
            <a:off x="0" y="0"/>
            <a:ext cx="9144000" cy="747713"/>
          </a:xfrm>
          <a:prstGeom prst="rect">
            <a:avLst/>
          </a:prstGeom>
          <a:gradFill rotWithShape="1">
            <a:gsLst>
              <a:gs pos="0">
                <a:schemeClr val="bg2"/>
              </a:gs>
              <a:gs pos="50000">
                <a:schemeClr val="accent1"/>
              </a:gs>
              <a:gs pos="100000">
                <a:schemeClr val="bg2"/>
              </a:gs>
            </a:gsLst>
            <a:lin ang="5400000" scaled="1"/>
          </a:gradFill>
          <a:ln w="9525">
            <a:noFill/>
            <a:miter lim="800000"/>
            <a:headEnd/>
            <a:tailEnd/>
          </a:ln>
          <a:effectLst/>
        </p:spPr>
        <p:txBody>
          <a:bodyPr wrap="none" anchor="ctr"/>
          <a:lstStyle/>
          <a:p>
            <a:endParaRPr lang="zh-CN" altLang="en-US"/>
          </a:p>
        </p:txBody>
      </p:sp>
      <p:sp>
        <p:nvSpPr>
          <p:cNvPr id="1106" name="AutoShape 82"/>
          <p:cNvSpPr>
            <a:spLocks noChangeArrowheads="1"/>
          </p:cNvSpPr>
          <p:nvPr/>
        </p:nvSpPr>
        <p:spPr bwMode="ltGray">
          <a:xfrm>
            <a:off x="611188" y="114300"/>
            <a:ext cx="7921625" cy="490538"/>
          </a:xfrm>
          <a:prstGeom prst="roundRect">
            <a:avLst>
              <a:gd name="adj" fmla="val 16667"/>
            </a:avLst>
          </a:prstGeom>
          <a:solidFill>
            <a:schemeClr val="bg2"/>
          </a:solidFill>
          <a:ln w="9525">
            <a:noFill/>
            <a:round/>
            <a:headEnd/>
            <a:tailEnd/>
          </a:ln>
          <a:effectLst/>
        </p:spPr>
        <p:txBody>
          <a:bodyPr wrap="none" anchor="ctr"/>
          <a:lstStyle/>
          <a:p>
            <a:endParaRPr lang="zh-CN" altLang="en-US"/>
          </a:p>
        </p:txBody>
      </p:sp>
      <p:sp>
        <p:nvSpPr>
          <p:cNvPr id="1101" name="Rectangle 77"/>
          <p:cNvSpPr>
            <a:spLocks noChangeArrowheads="1"/>
          </p:cNvSpPr>
          <p:nvPr/>
        </p:nvSpPr>
        <p:spPr bwMode="ltGray">
          <a:xfrm>
            <a:off x="611188" y="6567488"/>
            <a:ext cx="7921625" cy="304800"/>
          </a:xfrm>
          <a:prstGeom prst="rect">
            <a:avLst/>
          </a:prstGeom>
          <a:gradFill rotWithShape="1">
            <a:gsLst>
              <a:gs pos="0">
                <a:schemeClr val="bg1"/>
              </a:gs>
              <a:gs pos="50000">
                <a:schemeClr val="bg2"/>
              </a:gs>
              <a:gs pos="100000">
                <a:schemeClr val="bg1"/>
              </a:gs>
            </a:gsLst>
            <a:lin ang="0" scaled="1"/>
          </a:gradFill>
          <a:ln w="9525">
            <a:noFill/>
            <a:miter lim="800000"/>
            <a:headEnd/>
            <a:tailEnd/>
          </a:ln>
          <a:effectLst/>
        </p:spPr>
        <p:txBody>
          <a:bodyPr wrap="none" anchor="ctr"/>
          <a:lstStyle/>
          <a:p>
            <a:endParaRPr lang="zh-CN" altLang="en-US"/>
          </a:p>
        </p:txBody>
      </p:sp>
      <p:sp>
        <p:nvSpPr>
          <p:cNvPr id="1102" name="Rectangle 78"/>
          <p:cNvSpPr>
            <a:spLocks noChangeArrowheads="1"/>
          </p:cNvSpPr>
          <p:nvPr/>
        </p:nvSpPr>
        <p:spPr bwMode="white">
          <a:xfrm>
            <a:off x="611188" y="752475"/>
            <a:ext cx="7921625" cy="5824538"/>
          </a:xfrm>
          <a:prstGeom prst="rect">
            <a:avLst/>
          </a:prstGeom>
          <a:gradFill rotWithShape="1">
            <a:gsLst>
              <a:gs pos="0">
                <a:schemeClr val="accent1"/>
              </a:gs>
              <a:gs pos="100000">
                <a:schemeClr val="accent1">
                  <a:gamma/>
                  <a:shade val="40000"/>
                  <a:invGamma/>
                </a:schemeClr>
              </a:gs>
            </a:gsLst>
            <a:lin ang="5400000" scaled="1"/>
          </a:gradFill>
          <a:ln w="9525">
            <a:noFill/>
            <a:miter lim="800000"/>
            <a:headEnd/>
            <a:tailEnd/>
          </a:ln>
          <a:effectLst/>
        </p:spPr>
        <p:txBody>
          <a:bodyPr wrap="none" anchor="ctr"/>
          <a:lstStyle/>
          <a:p>
            <a:endParaRPr lang="zh-CN" altLang="en-US"/>
          </a:p>
        </p:txBody>
      </p:sp>
      <p:sp>
        <p:nvSpPr>
          <p:cNvPr id="1104" name="Oval 80"/>
          <p:cNvSpPr>
            <a:spLocks noChangeArrowheads="1"/>
          </p:cNvSpPr>
          <p:nvPr/>
        </p:nvSpPr>
        <p:spPr bwMode="ltGray">
          <a:xfrm>
            <a:off x="207963" y="258763"/>
            <a:ext cx="217487" cy="215900"/>
          </a:xfrm>
          <a:prstGeom prst="ellipse">
            <a:avLst/>
          </a:prstGeom>
          <a:gradFill rotWithShape="1">
            <a:gsLst>
              <a:gs pos="0">
                <a:schemeClr val="accent2">
                  <a:gamma/>
                  <a:tint val="0"/>
                  <a:invGamma/>
                </a:schemeClr>
              </a:gs>
              <a:gs pos="100000">
                <a:schemeClr val="accent2"/>
              </a:gs>
            </a:gsLst>
            <a:path path="shape">
              <a:fillToRect l="50000" t="50000" r="50000" b="50000"/>
            </a:path>
          </a:gradFill>
          <a:ln w="3175">
            <a:solidFill>
              <a:schemeClr val="bg2"/>
            </a:solidFill>
            <a:round/>
            <a:headEnd/>
            <a:tailEnd/>
          </a:ln>
          <a:effectLst/>
        </p:spPr>
        <p:txBody>
          <a:bodyPr wrap="none" anchor="ctr"/>
          <a:lstStyle/>
          <a:p>
            <a:endParaRPr lang="zh-CN" altLang="en-US"/>
          </a:p>
        </p:txBody>
      </p:sp>
      <p:sp>
        <p:nvSpPr>
          <p:cNvPr id="1105" name="Oval 81"/>
          <p:cNvSpPr>
            <a:spLocks noChangeArrowheads="1"/>
          </p:cNvSpPr>
          <p:nvPr/>
        </p:nvSpPr>
        <p:spPr bwMode="ltGray">
          <a:xfrm>
            <a:off x="8704263" y="273050"/>
            <a:ext cx="217487" cy="215900"/>
          </a:xfrm>
          <a:prstGeom prst="ellipse">
            <a:avLst/>
          </a:prstGeom>
          <a:gradFill rotWithShape="1">
            <a:gsLst>
              <a:gs pos="0">
                <a:schemeClr val="accent2">
                  <a:gamma/>
                  <a:tint val="0"/>
                  <a:invGamma/>
                </a:schemeClr>
              </a:gs>
              <a:gs pos="100000">
                <a:schemeClr val="accent2"/>
              </a:gs>
            </a:gsLst>
            <a:path path="shape">
              <a:fillToRect l="50000" t="50000" r="50000" b="50000"/>
            </a:path>
          </a:gradFill>
          <a:ln w="3175">
            <a:solidFill>
              <a:schemeClr val="bg2"/>
            </a:solidFill>
            <a:round/>
            <a:headEnd/>
            <a:tailEnd/>
          </a:ln>
          <a:effectLst/>
        </p:spPr>
        <p:txBody>
          <a:bodyPr wrap="none" anchor="ctr"/>
          <a:lstStyle/>
          <a:p>
            <a:endParaRPr lang="zh-CN" altLang="en-US"/>
          </a:p>
        </p:txBody>
      </p:sp>
      <p:sp>
        <p:nvSpPr>
          <p:cNvPr id="1027" name="Rectangle 3"/>
          <p:cNvSpPr>
            <a:spLocks noGrp="1" noChangeArrowheads="1"/>
          </p:cNvSpPr>
          <p:nvPr>
            <p:ph type="body" idx="1"/>
          </p:nvPr>
        </p:nvSpPr>
        <p:spPr bwMode="auto">
          <a:xfrm>
            <a:off x="609600" y="914400"/>
            <a:ext cx="7848600" cy="5410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zh-CN" smtClean="0"/>
          </a:p>
        </p:txBody>
      </p:sp>
      <p:sp>
        <p:nvSpPr>
          <p:cNvPr id="1030" name="Rectangle 6"/>
          <p:cNvSpPr>
            <a:spLocks noGrp="1" noChangeArrowheads="1"/>
          </p:cNvSpPr>
          <p:nvPr>
            <p:ph type="sldNum" sz="quarter" idx="4"/>
          </p:nvPr>
        </p:nvSpPr>
        <p:spPr bwMode="white">
          <a:xfrm>
            <a:off x="3429000" y="6575425"/>
            <a:ext cx="21336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ea typeface="宋体" charset="-122"/>
              </a:defRPr>
            </a:lvl1pPr>
          </a:lstStyle>
          <a:p>
            <a:fld id="{1AA9EF73-3EC3-46DF-BC28-4D337BE0247F}" type="slidenum">
              <a:rPr lang="en-US" altLang="zh-CN"/>
              <a:pPr/>
              <a:t>‹#›</a:t>
            </a:fld>
            <a:endParaRPr lang="en-US" altLang="zh-CN"/>
          </a:p>
        </p:txBody>
      </p:sp>
      <p:sp>
        <p:nvSpPr>
          <p:cNvPr id="1026" name="Rectangle 2"/>
          <p:cNvSpPr>
            <a:spLocks noGrp="1" noChangeArrowheads="1"/>
          </p:cNvSpPr>
          <p:nvPr>
            <p:ph type="title"/>
          </p:nvPr>
        </p:nvSpPr>
        <p:spPr bwMode="white">
          <a:xfrm>
            <a:off x="609600" y="141288"/>
            <a:ext cx="7924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altLang="zh-CN" smtClean="0"/>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sldNum="0" hdr="0" dt="0"/>
  <p:txStyles>
    <p:titleStyle>
      <a:lvl1pPr algn="ctr" rtl="0" eaLnBrk="1" fontAlgn="base" hangingPunct="1">
        <a:spcBef>
          <a:spcPct val="0"/>
        </a:spcBef>
        <a:spcAft>
          <a:spcPct val="0"/>
        </a:spcAft>
        <a:defRPr sz="3200">
          <a:solidFill>
            <a:schemeClr val="tx2"/>
          </a:solidFill>
          <a:latin typeface="+mj-lt"/>
          <a:ea typeface="+mj-ea"/>
          <a:cs typeface="+mj-cs"/>
        </a:defRPr>
      </a:lvl1pPr>
      <a:lvl2pPr algn="ctr" rtl="0" eaLnBrk="1" fontAlgn="base" hangingPunct="1">
        <a:spcBef>
          <a:spcPct val="0"/>
        </a:spcBef>
        <a:spcAft>
          <a:spcPct val="0"/>
        </a:spcAft>
        <a:defRPr sz="3200">
          <a:solidFill>
            <a:schemeClr val="tx2"/>
          </a:solidFill>
          <a:latin typeface="Verdana" pitchFamily="34" charset="0"/>
        </a:defRPr>
      </a:lvl2pPr>
      <a:lvl3pPr algn="ctr" rtl="0" eaLnBrk="1" fontAlgn="base" hangingPunct="1">
        <a:spcBef>
          <a:spcPct val="0"/>
        </a:spcBef>
        <a:spcAft>
          <a:spcPct val="0"/>
        </a:spcAft>
        <a:defRPr sz="3200">
          <a:solidFill>
            <a:schemeClr val="tx2"/>
          </a:solidFill>
          <a:latin typeface="Verdana" pitchFamily="34" charset="0"/>
        </a:defRPr>
      </a:lvl3pPr>
      <a:lvl4pPr algn="ctr" rtl="0" eaLnBrk="1" fontAlgn="base" hangingPunct="1">
        <a:spcBef>
          <a:spcPct val="0"/>
        </a:spcBef>
        <a:spcAft>
          <a:spcPct val="0"/>
        </a:spcAft>
        <a:defRPr sz="3200">
          <a:solidFill>
            <a:schemeClr val="tx2"/>
          </a:solidFill>
          <a:latin typeface="Verdana" pitchFamily="34" charset="0"/>
        </a:defRPr>
      </a:lvl4pPr>
      <a:lvl5pPr algn="ctr" rtl="0" eaLnBrk="1" fontAlgn="base" hangingPunct="1">
        <a:spcBef>
          <a:spcPct val="0"/>
        </a:spcBef>
        <a:spcAft>
          <a:spcPct val="0"/>
        </a:spcAft>
        <a:defRPr sz="3200">
          <a:solidFill>
            <a:schemeClr val="tx2"/>
          </a:solidFill>
          <a:latin typeface="Verdana" pitchFamily="34" charset="0"/>
        </a:defRPr>
      </a:lvl5pPr>
      <a:lvl6pPr marL="457200" algn="ctr" rtl="0" eaLnBrk="1" fontAlgn="base" hangingPunct="1">
        <a:spcBef>
          <a:spcPct val="0"/>
        </a:spcBef>
        <a:spcAft>
          <a:spcPct val="0"/>
        </a:spcAft>
        <a:defRPr sz="3200">
          <a:solidFill>
            <a:schemeClr val="tx2"/>
          </a:solidFill>
          <a:latin typeface="Verdana" pitchFamily="34" charset="0"/>
        </a:defRPr>
      </a:lvl6pPr>
      <a:lvl7pPr marL="914400" algn="ctr" rtl="0" eaLnBrk="1" fontAlgn="base" hangingPunct="1">
        <a:spcBef>
          <a:spcPct val="0"/>
        </a:spcBef>
        <a:spcAft>
          <a:spcPct val="0"/>
        </a:spcAft>
        <a:defRPr sz="3200">
          <a:solidFill>
            <a:schemeClr val="tx2"/>
          </a:solidFill>
          <a:latin typeface="Verdana" pitchFamily="34" charset="0"/>
        </a:defRPr>
      </a:lvl7pPr>
      <a:lvl8pPr marL="1371600" algn="ctr" rtl="0" eaLnBrk="1" fontAlgn="base" hangingPunct="1">
        <a:spcBef>
          <a:spcPct val="0"/>
        </a:spcBef>
        <a:spcAft>
          <a:spcPct val="0"/>
        </a:spcAft>
        <a:defRPr sz="3200">
          <a:solidFill>
            <a:schemeClr val="tx2"/>
          </a:solidFill>
          <a:latin typeface="Verdana" pitchFamily="34" charset="0"/>
        </a:defRPr>
      </a:lvl8pPr>
      <a:lvl9pPr marL="1828800" algn="ctr" rtl="0" eaLnBrk="1" fontAlgn="base" hangingPunct="1">
        <a:spcBef>
          <a:spcPct val="0"/>
        </a:spcBef>
        <a:spcAft>
          <a:spcPct val="0"/>
        </a:spcAft>
        <a:defRPr sz="3200">
          <a:solidFill>
            <a:schemeClr val="tx2"/>
          </a:solidFill>
          <a:latin typeface="Verdana" pitchFamily="34" charset="0"/>
        </a:defRPr>
      </a:lvl9pPr>
    </p:titleStyle>
    <p:bodyStyle>
      <a:lvl1pPr marL="342900" indent="-342900" algn="l" rtl="0" eaLnBrk="1" fontAlgn="base" hangingPunct="1">
        <a:spcBef>
          <a:spcPct val="20000"/>
        </a:spcBef>
        <a:spcAft>
          <a:spcPct val="0"/>
        </a:spcAft>
        <a:buClr>
          <a:schemeClr val="hlink"/>
        </a:buClr>
        <a:buFont typeface="Wingdings" pitchFamily="2" charset="2"/>
        <a:buChar char="v"/>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Arial" charset="0"/>
        </a:defRPr>
      </a:lvl2pPr>
      <a:lvl3pPr marL="1143000" indent="-228600" algn="l" rtl="0" eaLnBrk="1" fontAlgn="base" hangingPunct="1">
        <a:spcBef>
          <a:spcPct val="20000"/>
        </a:spcBef>
        <a:spcAft>
          <a:spcPct val="0"/>
        </a:spcAft>
        <a:buClr>
          <a:schemeClr val="tx1"/>
        </a:buClr>
        <a:buChar char="•"/>
        <a:defRPr sz="22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571472" y="2714620"/>
            <a:ext cx="7929618" cy="614362"/>
          </a:xfrm>
        </p:spPr>
        <p:txBody>
          <a:bodyPr/>
          <a:lstStyle/>
          <a:p>
            <a:r>
              <a:rPr lang="zh-CN" altLang="en-US" sz="2000" b="1" dirty="0" smtClean="0">
                <a:ea typeface="宋体" charset="-122"/>
              </a:rPr>
              <a:t>山东省成人高等教育、网络教育</a:t>
            </a:r>
            <a:r>
              <a:rPr lang="en-US" altLang="zh-CN" sz="2000" b="1" dirty="0" smtClean="0">
                <a:ea typeface="宋体" charset="-122"/>
              </a:rPr>
              <a:t/>
            </a:r>
            <a:br>
              <a:rPr lang="en-US" altLang="zh-CN" sz="2000" b="1" dirty="0" smtClean="0">
                <a:ea typeface="宋体" charset="-122"/>
              </a:rPr>
            </a:br>
            <a:r>
              <a:rPr lang="en-US" altLang="zh-CN" sz="3600" b="1" dirty="0" smtClean="0">
                <a:ea typeface="宋体" charset="-122"/>
              </a:rPr>
              <a:t/>
            </a:r>
            <a:br>
              <a:rPr lang="en-US" altLang="zh-CN" sz="3600" b="1" dirty="0" smtClean="0">
                <a:ea typeface="宋体" charset="-122"/>
              </a:rPr>
            </a:br>
            <a:r>
              <a:rPr lang="zh-CN" altLang="en-US" sz="3600" b="1" dirty="0" smtClean="0">
                <a:ea typeface="宋体" charset="-122"/>
              </a:rPr>
              <a:t>教学管理服务平台填报方法培训</a:t>
            </a:r>
            <a:endParaRPr lang="en-US" altLang="zh-CN" sz="3600" b="1" dirty="0">
              <a:ea typeface="宋体" charset="-122"/>
            </a:endParaRPr>
          </a:p>
        </p:txBody>
      </p:sp>
      <p:sp>
        <p:nvSpPr>
          <p:cNvPr id="2051" name="Rectangle 3"/>
          <p:cNvSpPr>
            <a:spLocks noGrp="1" noChangeArrowheads="1"/>
          </p:cNvSpPr>
          <p:nvPr>
            <p:ph type="subTitle" idx="1"/>
          </p:nvPr>
        </p:nvSpPr>
        <p:spPr>
          <a:xfrm>
            <a:off x="1357290" y="5429264"/>
            <a:ext cx="6705600" cy="533400"/>
          </a:xfrm>
        </p:spPr>
        <p:txBody>
          <a:bodyPr/>
          <a:lstStyle/>
          <a:p>
            <a:r>
              <a:rPr lang="zh-CN" altLang="en-US" dirty="0" smtClean="0">
                <a:ea typeface="宋体" charset="-122"/>
              </a:rPr>
              <a:t>山东科技大学</a:t>
            </a:r>
            <a:endParaRPr lang="en-US" altLang="zh-CN" dirty="0">
              <a:ea typeface="宋体"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FFFF00"/>
                </a:solidFill>
                <a:latin typeface="楷体" pitchFamily="49" charset="-122"/>
                <a:ea typeface="楷体" pitchFamily="49" charset="-122"/>
              </a:rPr>
              <a:t>四、</a:t>
            </a:r>
            <a:r>
              <a:rPr lang="en-US" altLang="zh-CN" b="1" dirty="0" smtClean="0">
                <a:solidFill>
                  <a:srgbClr val="FFFF00"/>
                </a:solidFill>
                <a:latin typeface="楷体" pitchFamily="49" charset="-122"/>
                <a:ea typeface="楷体" pitchFamily="49" charset="-122"/>
              </a:rPr>
              <a:t>1</a:t>
            </a:r>
            <a:r>
              <a:rPr lang="zh-CN" altLang="en-US" b="1" dirty="0" smtClean="0">
                <a:solidFill>
                  <a:srgbClr val="FFFF00"/>
                </a:solidFill>
                <a:latin typeface="楷体" pitchFamily="49" charset="-122"/>
                <a:ea typeface="楷体" pitchFamily="49" charset="-122"/>
              </a:rPr>
              <a:t>基础数据修改上报（续）</a:t>
            </a:r>
            <a:endParaRPr lang="zh-CN" altLang="en-US" dirty="0"/>
          </a:p>
        </p:txBody>
      </p:sp>
      <p:sp>
        <p:nvSpPr>
          <p:cNvPr id="5" name="TextBox 4"/>
          <p:cNvSpPr txBox="1"/>
          <p:nvPr/>
        </p:nvSpPr>
        <p:spPr>
          <a:xfrm>
            <a:off x="571472" y="714357"/>
            <a:ext cx="8072494" cy="923330"/>
          </a:xfrm>
          <a:prstGeom prst="rect">
            <a:avLst/>
          </a:prstGeom>
          <a:noFill/>
        </p:spPr>
        <p:txBody>
          <a:bodyPr wrap="square" rtlCol="0">
            <a:spAutoFit/>
          </a:bodyPr>
          <a:lstStyle/>
          <a:p>
            <a:r>
              <a:rPr lang="en-US" b="1" dirty="0" smtClean="0"/>
              <a:t> </a:t>
            </a:r>
            <a:r>
              <a:rPr lang="zh-CN" altLang="en-US" b="1" dirty="0" smtClean="0"/>
              <a:t>第二步：</a:t>
            </a:r>
            <a:r>
              <a:rPr lang="zh-CN" altLang="en-US" dirty="0" smtClean="0"/>
              <a:t>进入页面后填写信息，其中带</a:t>
            </a:r>
            <a:r>
              <a:rPr lang="en-US" dirty="0" smtClean="0"/>
              <a:t>*</a:t>
            </a:r>
            <a:r>
              <a:rPr lang="zh-CN" altLang="en-US" dirty="0" smtClean="0"/>
              <a:t>号为必填项，其中</a:t>
            </a:r>
            <a:r>
              <a:rPr lang="zh-CN" altLang="en-US" b="1" dirty="0" smtClean="0">
                <a:solidFill>
                  <a:srgbClr val="FF0000"/>
                </a:solidFill>
              </a:rPr>
              <a:t>通讯地址，办学地址，法人姓名</a:t>
            </a:r>
            <a:r>
              <a:rPr lang="zh-CN" altLang="en-US" dirty="0" smtClean="0"/>
              <a:t>无法直接在页面修改，可以点击页面下方的“</a:t>
            </a:r>
            <a:r>
              <a:rPr lang="zh-CN" altLang="en-US" b="1" dirty="0" smtClean="0"/>
              <a:t>变动”</a:t>
            </a:r>
            <a:r>
              <a:rPr lang="zh-CN" altLang="en-US" dirty="0" smtClean="0"/>
              <a:t>按钮进行修改</a:t>
            </a:r>
            <a:r>
              <a:rPr lang="zh-CN" altLang="en-US" dirty="0" smtClean="0"/>
              <a:t>。</a:t>
            </a:r>
          </a:p>
          <a:p>
            <a:endParaRPr lang="zh-CN" altLang="en-US" dirty="0"/>
          </a:p>
        </p:txBody>
      </p:sp>
      <p:pic>
        <p:nvPicPr>
          <p:cNvPr id="6" name="图片 5" descr="基础数据维护2.jpg"/>
          <p:cNvPicPr>
            <a:picLocks noChangeAspect="1"/>
          </p:cNvPicPr>
          <p:nvPr/>
        </p:nvPicPr>
        <p:blipFill>
          <a:blip r:embed="rId2"/>
          <a:stretch>
            <a:fillRect/>
          </a:stretch>
        </p:blipFill>
        <p:spPr>
          <a:xfrm>
            <a:off x="642911" y="1643050"/>
            <a:ext cx="7858180" cy="4929222"/>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FFFF00"/>
                </a:solidFill>
                <a:latin typeface="楷体" pitchFamily="49" charset="-122"/>
                <a:ea typeface="楷体" pitchFamily="49" charset="-122"/>
              </a:rPr>
              <a:t>四、</a:t>
            </a:r>
            <a:r>
              <a:rPr lang="en-US" altLang="zh-CN" b="1" dirty="0" smtClean="0">
                <a:solidFill>
                  <a:srgbClr val="FFFF00"/>
                </a:solidFill>
                <a:latin typeface="楷体" pitchFamily="49" charset="-122"/>
                <a:ea typeface="楷体" pitchFamily="49" charset="-122"/>
              </a:rPr>
              <a:t>1</a:t>
            </a:r>
            <a:r>
              <a:rPr lang="zh-CN" altLang="en-US" b="1" dirty="0" smtClean="0">
                <a:solidFill>
                  <a:srgbClr val="FFFF00"/>
                </a:solidFill>
                <a:latin typeface="楷体" pitchFamily="49" charset="-122"/>
                <a:ea typeface="楷体" pitchFamily="49" charset="-122"/>
              </a:rPr>
              <a:t>基础数据修改上报（续）</a:t>
            </a:r>
            <a:endParaRPr lang="zh-CN" altLang="en-US" dirty="0"/>
          </a:p>
        </p:txBody>
      </p:sp>
      <p:sp>
        <p:nvSpPr>
          <p:cNvPr id="4" name="TextBox 3"/>
          <p:cNvSpPr txBox="1"/>
          <p:nvPr/>
        </p:nvSpPr>
        <p:spPr>
          <a:xfrm>
            <a:off x="857224" y="1000108"/>
            <a:ext cx="7215238" cy="923330"/>
          </a:xfrm>
          <a:prstGeom prst="rect">
            <a:avLst/>
          </a:prstGeom>
          <a:noFill/>
        </p:spPr>
        <p:txBody>
          <a:bodyPr wrap="square" rtlCol="0">
            <a:spAutoFit/>
          </a:bodyPr>
          <a:lstStyle/>
          <a:p>
            <a:r>
              <a:rPr lang="zh-CN" altLang="en-US" dirty="0" smtClean="0"/>
              <a:t>点击“</a:t>
            </a:r>
            <a:r>
              <a:rPr lang="zh-CN" altLang="en-US" b="1" dirty="0" smtClean="0"/>
              <a:t>变动</a:t>
            </a:r>
            <a:r>
              <a:rPr lang="zh-CN" altLang="en-US" dirty="0" smtClean="0"/>
              <a:t>”后，系统弹出页面如下图所示，填写需要进行修改的内容，检查无误后，点击“</a:t>
            </a:r>
            <a:r>
              <a:rPr lang="zh-CN" altLang="en-US" b="1" dirty="0" smtClean="0"/>
              <a:t>提交</a:t>
            </a:r>
            <a:r>
              <a:rPr lang="zh-CN" altLang="en-US" dirty="0" smtClean="0"/>
              <a:t>”即可：</a:t>
            </a:r>
          </a:p>
          <a:p>
            <a:endParaRPr lang="zh-CN" altLang="en-US" dirty="0"/>
          </a:p>
        </p:txBody>
      </p:sp>
      <p:pic>
        <p:nvPicPr>
          <p:cNvPr id="5" name="图片 4" descr="基础数据维护3.jpg"/>
          <p:cNvPicPr>
            <a:picLocks noChangeAspect="1"/>
          </p:cNvPicPr>
          <p:nvPr/>
        </p:nvPicPr>
        <p:blipFill>
          <a:blip r:embed="rId2"/>
          <a:stretch>
            <a:fillRect/>
          </a:stretch>
        </p:blipFill>
        <p:spPr>
          <a:xfrm>
            <a:off x="616534" y="1643050"/>
            <a:ext cx="7910340" cy="4572032"/>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FFFF00"/>
                </a:solidFill>
                <a:latin typeface="楷体" pitchFamily="49" charset="-122"/>
                <a:ea typeface="楷体" pitchFamily="49" charset="-122"/>
              </a:rPr>
              <a:t>四、</a:t>
            </a:r>
            <a:r>
              <a:rPr lang="en-US" altLang="zh-CN" b="1" dirty="0" smtClean="0">
                <a:solidFill>
                  <a:srgbClr val="FFFF00"/>
                </a:solidFill>
                <a:latin typeface="楷体" pitchFamily="49" charset="-122"/>
                <a:ea typeface="楷体" pitchFamily="49" charset="-122"/>
              </a:rPr>
              <a:t>1</a:t>
            </a:r>
            <a:r>
              <a:rPr lang="zh-CN" altLang="en-US" b="1" dirty="0" smtClean="0">
                <a:solidFill>
                  <a:srgbClr val="FFFF00"/>
                </a:solidFill>
                <a:latin typeface="楷体" pitchFamily="49" charset="-122"/>
                <a:ea typeface="楷体" pitchFamily="49" charset="-122"/>
              </a:rPr>
              <a:t>基础数据修改上报（续）</a:t>
            </a:r>
            <a:endParaRPr lang="zh-CN" altLang="en-US" dirty="0"/>
          </a:p>
        </p:txBody>
      </p:sp>
      <p:sp>
        <p:nvSpPr>
          <p:cNvPr id="3" name="TextBox 2"/>
          <p:cNvSpPr txBox="1"/>
          <p:nvPr/>
        </p:nvSpPr>
        <p:spPr>
          <a:xfrm>
            <a:off x="857224" y="928670"/>
            <a:ext cx="7072362" cy="2031325"/>
          </a:xfrm>
          <a:prstGeom prst="rect">
            <a:avLst/>
          </a:prstGeom>
          <a:noFill/>
        </p:spPr>
        <p:txBody>
          <a:bodyPr wrap="square" rtlCol="0">
            <a:spAutoFit/>
          </a:bodyPr>
          <a:lstStyle/>
          <a:p>
            <a:r>
              <a:rPr lang="zh-CN" altLang="en-US" b="1" dirty="0" smtClean="0"/>
              <a:t>第三步：注意：提交后的变动信息，需要经过高校和所在地市教育局审核通过后方可生效。提交以后不允许再次提交修改，必须审核完成以后再次进行变动，其他必填项如果有错误，可以联系服务人员</a:t>
            </a:r>
            <a:r>
              <a:rPr lang="zh-CN" altLang="en-US" b="1" dirty="0" smtClean="0"/>
              <a:t>。</a:t>
            </a:r>
            <a:endParaRPr lang="en-US" altLang="zh-CN" b="1" dirty="0" smtClean="0"/>
          </a:p>
          <a:p>
            <a:endParaRPr lang="en-US" altLang="zh-CN" b="1" dirty="0" smtClean="0"/>
          </a:p>
          <a:p>
            <a:r>
              <a:rPr lang="zh-CN" altLang="en-US" b="1" dirty="0" smtClean="0">
                <a:solidFill>
                  <a:srgbClr val="FF0000"/>
                </a:solidFill>
              </a:rPr>
              <a:t>基础信息录入后，如信息无变动，此项工作无需进行。</a:t>
            </a:r>
            <a:endParaRPr lang="zh-CN" altLang="en-US" b="1" dirty="0" smtClean="0">
              <a:solidFill>
                <a:srgbClr val="FF0000"/>
              </a:solidFill>
            </a:endParaRPr>
          </a:p>
          <a:p>
            <a:endParaRPr lang="zh-CN" alt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141288"/>
            <a:ext cx="8215370" cy="430192"/>
          </a:xfrm>
        </p:spPr>
        <p:txBody>
          <a:bodyPr/>
          <a:lstStyle/>
          <a:p>
            <a:r>
              <a:rPr lang="zh-CN" altLang="en-US" b="1" dirty="0" smtClean="0">
                <a:solidFill>
                  <a:srgbClr val="FFFF00"/>
                </a:solidFill>
                <a:latin typeface="楷体" pitchFamily="49" charset="-122"/>
                <a:ea typeface="楷体" pitchFamily="49" charset="-122"/>
              </a:rPr>
              <a:t>四、</a:t>
            </a:r>
            <a:r>
              <a:rPr lang="en-US" altLang="zh-CN" b="1" dirty="0" smtClean="0">
                <a:solidFill>
                  <a:srgbClr val="FFFF00"/>
                </a:solidFill>
                <a:latin typeface="楷体" pitchFamily="49" charset="-122"/>
                <a:ea typeface="楷体" pitchFamily="49" charset="-122"/>
              </a:rPr>
              <a:t>2</a:t>
            </a:r>
            <a:r>
              <a:rPr lang="zh-CN" altLang="en-US" b="1" dirty="0" smtClean="0">
                <a:solidFill>
                  <a:srgbClr val="FFFF00"/>
                </a:solidFill>
                <a:latin typeface="楷体" pitchFamily="49" charset="-122"/>
                <a:ea typeface="楷体" pitchFamily="49" charset="-122"/>
              </a:rPr>
              <a:t>上传面授课程安排信息及考试时间</a:t>
            </a:r>
            <a:endParaRPr lang="zh-CN" altLang="en-US" dirty="0"/>
          </a:p>
        </p:txBody>
      </p:sp>
      <p:sp>
        <p:nvSpPr>
          <p:cNvPr id="3" name="TextBox 2"/>
          <p:cNvSpPr txBox="1"/>
          <p:nvPr/>
        </p:nvSpPr>
        <p:spPr>
          <a:xfrm>
            <a:off x="785786" y="928670"/>
            <a:ext cx="7572428" cy="2308324"/>
          </a:xfrm>
          <a:prstGeom prst="rect">
            <a:avLst/>
          </a:prstGeom>
          <a:noFill/>
        </p:spPr>
        <p:txBody>
          <a:bodyPr wrap="square" rtlCol="0">
            <a:spAutoFit/>
          </a:bodyPr>
          <a:lstStyle/>
          <a:p>
            <a:r>
              <a:rPr lang="zh-CN" altLang="en-US" dirty="0" smtClean="0"/>
              <a:t>（</a:t>
            </a:r>
            <a:r>
              <a:rPr lang="en-US" altLang="zh-CN" dirty="0" smtClean="0"/>
              <a:t>1</a:t>
            </a:r>
            <a:r>
              <a:rPr lang="zh-CN" altLang="en-US" dirty="0" smtClean="0"/>
              <a:t>）、上传数据时间： </a:t>
            </a:r>
            <a:endParaRPr lang="en-US" altLang="zh-CN" dirty="0" smtClean="0"/>
          </a:p>
          <a:p>
            <a:r>
              <a:rPr lang="en-US" altLang="zh-CN" dirty="0" smtClean="0"/>
              <a:t>    </a:t>
            </a:r>
            <a:r>
              <a:rPr lang="zh-CN" altLang="en-US" dirty="0" smtClean="0"/>
              <a:t>每年春季学期的</a:t>
            </a:r>
            <a:r>
              <a:rPr lang="en-US" altLang="zh-CN" dirty="0" smtClean="0"/>
              <a:t>5</a:t>
            </a:r>
            <a:r>
              <a:rPr lang="zh-CN" altLang="en-US" dirty="0" smtClean="0"/>
              <a:t>月</a:t>
            </a:r>
            <a:r>
              <a:rPr lang="en-US" altLang="zh-CN" dirty="0" smtClean="0"/>
              <a:t>20</a:t>
            </a:r>
            <a:r>
              <a:rPr lang="zh-CN" altLang="en-US" dirty="0" smtClean="0"/>
              <a:t>日以前，或者秋季学期的</a:t>
            </a:r>
            <a:r>
              <a:rPr lang="en-US" altLang="zh-CN" dirty="0" smtClean="0"/>
              <a:t>11</a:t>
            </a:r>
            <a:r>
              <a:rPr lang="zh-CN" altLang="en-US" dirty="0" smtClean="0"/>
              <a:t>月</a:t>
            </a:r>
            <a:r>
              <a:rPr lang="en-US" altLang="zh-CN" dirty="0" smtClean="0"/>
              <a:t>10</a:t>
            </a:r>
            <a:r>
              <a:rPr lang="zh-CN" altLang="en-US" dirty="0" smtClean="0"/>
              <a:t>日以前，要求各函授站（点）将本学期的面授课程安排表、考试安排表上传到教学管理平台中，以备省教育厅检查</a:t>
            </a:r>
            <a:r>
              <a:rPr lang="zh-CN" altLang="en-US" dirty="0" smtClean="0"/>
              <a:t>。</a:t>
            </a:r>
            <a:r>
              <a:rPr lang="zh-CN" altLang="en-US" b="1" dirty="0" smtClean="0">
                <a:solidFill>
                  <a:srgbClr val="FF0000"/>
                </a:solidFill>
              </a:rPr>
              <a:t>此项工作每个学习都要进行</a:t>
            </a:r>
            <a:endParaRPr lang="en-US" altLang="zh-CN" b="1" dirty="0" smtClean="0">
              <a:solidFill>
                <a:srgbClr val="FF0000"/>
              </a:solidFill>
            </a:endParaRPr>
          </a:p>
          <a:p>
            <a:endParaRPr lang="en-US" altLang="zh-CN" dirty="0" smtClean="0"/>
          </a:p>
          <a:p>
            <a:r>
              <a:rPr lang="zh-CN" altLang="en-US" dirty="0" smtClean="0"/>
              <a:t>（</a:t>
            </a:r>
            <a:r>
              <a:rPr lang="en-US" altLang="zh-CN" dirty="0" smtClean="0"/>
              <a:t>2</a:t>
            </a:r>
            <a:r>
              <a:rPr lang="zh-CN" altLang="en-US" dirty="0" smtClean="0"/>
              <a:t>）上传数据方法说明：</a:t>
            </a:r>
            <a:endParaRPr lang="en-US" altLang="zh-CN" dirty="0" smtClean="0"/>
          </a:p>
          <a:p>
            <a:r>
              <a:rPr lang="zh-CN" altLang="en-US" dirty="0" smtClean="0"/>
              <a:t>第一步：下载课程模板及考试模板</a:t>
            </a:r>
            <a:endParaRPr lang="en-US" altLang="zh-CN" dirty="0" smtClean="0"/>
          </a:p>
          <a:p>
            <a:endParaRPr lang="zh-CN" altLang="en-US" dirty="0"/>
          </a:p>
        </p:txBody>
      </p:sp>
      <p:pic>
        <p:nvPicPr>
          <p:cNvPr id="6" name="图片 5" descr="上传面授及考试数据.jpg"/>
          <p:cNvPicPr>
            <a:picLocks noChangeAspect="1"/>
          </p:cNvPicPr>
          <p:nvPr/>
        </p:nvPicPr>
        <p:blipFill>
          <a:blip r:embed="rId2"/>
          <a:stretch>
            <a:fillRect/>
          </a:stretch>
        </p:blipFill>
        <p:spPr>
          <a:xfrm>
            <a:off x="615432" y="3035540"/>
            <a:ext cx="7930182" cy="331614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141288"/>
            <a:ext cx="8286808" cy="457200"/>
          </a:xfrm>
        </p:spPr>
        <p:txBody>
          <a:bodyPr/>
          <a:lstStyle/>
          <a:p>
            <a:r>
              <a:rPr lang="zh-CN" altLang="en-US" b="1" dirty="0" smtClean="0">
                <a:solidFill>
                  <a:srgbClr val="FFFF00"/>
                </a:solidFill>
                <a:latin typeface="楷体" pitchFamily="49" charset="-122"/>
                <a:ea typeface="楷体" pitchFamily="49" charset="-122"/>
              </a:rPr>
              <a:t>四、</a:t>
            </a:r>
            <a:r>
              <a:rPr lang="en-US" altLang="zh-CN" b="1" dirty="0" smtClean="0">
                <a:solidFill>
                  <a:srgbClr val="FFFF00"/>
                </a:solidFill>
                <a:latin typeface="楷体" pitchFamily="49" charset="-122"/>
                <a:ea typeface="楷体" pitchFamily="49" charset="-122"/>
              </a:rPr>
              <a:t>2</a:t>
            </a:r>
            <a:r>
              <a:rPr lang="zh-CN" altLang="en-US" b="1" dirty="0" smtClean="0">
                <a:solidFill>
                  <a:srgbClr val="FFFF00"/>
                </a:solidFill>
                <a:latin typeface="楷体" pitchFamily="49" charset="-122"/>
                <a:ea typeface="楷体" pitchFamily="49" charset="-122"/>
              </a:rPr>
              <a:t>上传面授课程安排信息及考试时间（续）</a:t>
            </a:r>
            <a:endParaRPr lang="zh-CN" altLang="en-US" dirty="0"/>
          </a:p>
        </p:txBody>
      </p:sp>
      <p:sp>
        <p:nvSpPr>
          <p:cNvPr id="3" name="TextBox 2"/>
          <p:cNvSpPr txBox="1"/>
          <p:nvPr/>
        </p:nvSpPr>
        <p:spPr>
          <a:xfrm>
            <a:off x="785786" y="928670"/>
            <a:ext cx="7572428" cy="2308324"/>
          </a:xfrm>
          <a:prstGeom prst="rect">
            <a:avLst/>
          </a:prstGeom>
          <a:noFill/>
        </p:spPr>
        <p:txBody>
          <a:bodyPr wrap="square" rtlCol="0">
            <a:spAutoFit/>
          </a:bodyPr>
          <a:lstStyle/>
          <a:p>
            <a:r>
              <a:rPr lang="zh-CN" altLang="en-US" dirty="0" smtClean="0"/>
              <a:t>第二步：师资信息管理。各函授站（点）必须要维护一批自己的师资力量。如果已经上传过任课教师信息，没有新聘任教师，可以不上传，继续使用原有教师信息即可。</a:t>
            </a:r>
            <a:r>
              <a:rPr lang="zh-CN" altLang="en-US" b="1" dirty="0" smtClean="0">
                <a:solidFill>
                  <a:srgbClr val="FF0000"/>
                </a:solidFill>
              </a:rPr>
              <a:t>如有新聘教师，平台中尚未上传信息，则必须先上传教师信息，然后提交，经高校审批通过后，方可使用。</a:t>
            </a:r>
            <a:endParaRPr lang="en-US" altLang="zh-CN" b="1" dirty="0" smtClean="0">
              <a:solidFill>
                <a:srgbClr val="FF0000"/>
              </a:solidFill>
            </a:endParaRPr>
          </a:p>
          <a:p>
            <a:r>
              <a:rPr lang="zh-CN" altLang="en-US" dirty="0" smtClean="0"/>
              <a:t>注意：师资信息可以一次性导入。需先下载教师信息模板（</a:t>
            </a:r>
            <a:r>
              <a:rPr lang="en-US" altLang="zh-CN" dirty="0" smtClean="0"/>
              <a:t>excel</a:t>
            </a:r>
            <a:r>
              <a:rPr lang="zh-CN" altLang="en-US" dirty="0" smtClean="0"/>
              <a:t>格式），在不修改模板结构的前提下，填好教师信息，然后一次性导入平台中，再提交等待高校审核即可。如果只增加个别老师，也可以一个一个添加，带星号的字段是必须填的，其他可不填。添加以后需提交。</a:t>
            </a:r>
            <a:endParaRPr lang="zh-CN" altLang="en-US" dirty="0"/>
          </a:p>
        </p:txBody>
      </p:sp>
      <p:pic>
        <p:nvPicPr>
          <p:cNvPr id="4" name="图片 3" descr="上传任课教师数据.jpg"/>
          <p:cNvPicPr>
            <a:picLocks noChangeAspect="1"/>
          </p:cNvPicPr>
          <p:nvPr/>
        </p:nvPicPr>
        <p:blipFill>
          <a:blip r:embed="rId2"/>
          <a:stretch>
            <a:fillRect/>
          </a:stretch>
        </p:blipFill>
        <p:spPr>
          <a:xfrm>
            <a:off x="1500166" y="3214686"/>
            <a:ext cx="5470232" cy="3071834"/>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42852"/>
            <a:ext cx="8248680" cy="457200"/>
          </a:xfrm>
        </p:spPr>
        <p:txBody>
          <a:bodyPr/>
          <a:lstStyle/>
          <a:p>
            <a:r>
              <a:rPr lang="zh-CN" altLang="en-US" b="1" dirty="0" smtClean="0">
                <a:solidFill>
                  <a:srgbClr val="FFFF00"/>
                </a:solidFill>
                <a:latin typeface="楷体" pitchFamily="49" charset="-122"/>
                <a:ea typeface="楷体" pitchFamily="49" charset="-122"/>
              </a:rPr>
              <a:t>四、</a:t>
            </a:r>
            <a:r>
              <a:rPr lang="en-US" altLang="zh-CN" b="1" dirty="0" smtClean="0">
                <a:solidFill>
                  <a:srgbClr val="FFFF00"/>
                </a:solidFill>
                <a:latin typeface="楷体" pitchFamily="49" charset="-122"/>
                <a:ea typeface="楷体" pitchFamily="49" charset="-122"/>
              </a:rPr>
              <a:t>2</a:t>
            </a:r>
            <a:r>
              <a:rPr lang="zh-CN" altLang="en-US" b="1" dirty="0" smtClean="0">
                <a:solidFill>
                  <a:srgbClr val="FFFF00"/>
                </a:solidFill>
                <a:latin typeface="楷体" pitchFamily="49" charset="-122"/>
                <a:ea typeface="楷体" pitchFamily="49" charset="-122"/>
              </a:rPr>
              <a:t>上传面授课程安排信息及考试时间（续）</a:t>
            </a:r>
            <a:endParaRPr lang="zh-CN" altLang="en-US" b="1" dirty="0"/>
          </a:p>
        </p:txBody>
      </p:sp>
      <p:pic>
        <p:nvPicPr>
          <p:cNvPr id="3" name="图片 2" descr="师资导入.jpg"/>
          <p:cNvPicPr>
            <a:picLocks noChangeAspect="1"/>
          </p:cNvPicPr>
          <p:nvPr/>
        </p:nvPicPr>
        <p:blipFill>
          <a:blip r:embed="rId2" cstate="print"/>
          <a:stretch>
            <a:fillRect/>
          </a:stretch>
        </p:blipFill>
        <p:spPr>
          <a:xfrm>
            <a:off x="928662" y="1428736"/>
            <a:ext cx="7275875" cy="2000264"/>
          </a:xfrm>
          <a:prstGeom prst="rect">
            <a:avLst/>
          </a:prstGeom>
        </p:spPr>
      </p:pic>
      <p:pic>
        <p:nvPicPr>
          <p:cNvPr id="4" name="图片 3" descr="师资模板.jpg"/>
          <p:cNvPicPr>
            <a:picLocks noChangeAspect="1"/>
          </p:cNvPicPr>
          <p:nvPr/>
        </p:nvPicPr>
        <p:blipFill>
          <a:blip r:embed="rId3" cstate="print"/>
          <a:stretch>
            <a:fillRect/>
          </a:stretch>
        </p:blipFill>
        <p:spPr>
          <a:xfrm>
            <a:off x="928662" y="4929198"/>
            <a:ext cx="7358082" cy="1444921"/>
          </a:xfrm>
          <a:prstGeom prst="rect">
            <a:avLst/>
          </a:prstGeom>
        </p:spPr>
      </p:pic>
      <p:sp>
        <p:nvSpPr>
          <p:cNvPr id="5" name="TextBox 4"/>
          <p:cNvSpPr txBox="1"/>
          <p:nvPr/>
        </p:nvSpPr>
        <p:spPr>
          <a:xfrm>
            <a:off x="714348" y="785794"/>
            <a:ext cx="7500990" cy="646331"/>
          </a:xfrm>
          <a:prstGeom prst="rect">
            <a:avLst/>
          </a:prstGeom>
          <a:noFill/>
        </p:spPr>
        <p:txBody>
          <a:bodyPr wrap="square" rtlCol="0">
            <a:spAutoFit/>
          </a:bodyPr>
          <a:lstStyle/>
          <a:p>
            <a:r>
              <a:rPr lang="zh-CN" altLang="en-US" dirty="0" smtClean="0"/>
              <a:t>在“师资信息管理”窗口下，点左上角的“导入”，就可以打开师资导入对话框，如下图所示：</a:t>
            </a:r>
            <a:endParaRPr lang="zh-CN" altLang="en-US" dirty="0"/>
          </a:p>
        </p:txBody>
      </p:sp>
      <p:sp>
        <p:nvSpPr>
          <p:cNvPr id="6" name="TextBox 5"/>
          <p:cNvSpPr txBox="1"/>
          <p:nvPr/>
        </p:nvSpPr>
        <p:spPr>
          <a:xfrm>
            <a:off x="857224" y="3500438"/>
            <a:ext cx="7500990" cy="1200329"/>
          </a:xfrm>
          <a:prstGeom prst="rect">
            <a:avLst/>
          </a:prstGeom>
          <a:noFill/>
        </p:spPr>
        <p:txBody>
          <a:bodyPr wrap="square" rtlCol="0">
            <a:spAutoFit/>
          </a:bodyPr>
          <a:lstStyle/>
          <a:p>
            <a:r>
              <a:rPr lang="zh-CN" altLang="en-US" dirty="0" smtClean="0"/>
              <a:t>点击模板下载后面的“点击下载”，可另存为一个师资信息模板，为</a:t>
            </a:r>
            <a:r>
              <a:rPr lang="en-US" altLang="zh-CN" dirty="0" smtClean="0"/>
              <a:t>EXCEL</a:t>
            </a:r>
            <a:r>
              <a:rPr lang="zh-CN" altLang="en-US" dirty="0" smtClean="0"/>
              <a:t>文件格式。在不修改结构的前提下，为本站教师编好教师编号（教师编号由各站自定），录入其他信息，保存好文件，将此导入平台中即可。</a:t>
            </a:r>
            <a:endParaRPr lang="en-US" altLang="zh-CN" dirty="0" smtClean="0"/>
          </a:p>
          <a:p>
            <a:r>
              <a:rPr lang="zh-CN" altLang="en-US" b="1" dirty="0" smtClean="0">
                <a:solidFill>
                  <a:srgbClr val="FF0000"/>
                </a:solidFill>
              </a:rPr>
              <a:t>录入后务必提交，经高校审批后，方可使用。</a:t>
            </a:r>
            <a:endParaRPr lang="zh-CN" altLang="en-US" b="1" dirty="0">
              <a:solidFill>
                <a:srgbClr val="FF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141288"/>
            <a:ext cx="8215370" cy="457200"/>
          </a:xfrm>
        </p:spPr>
        <p:txBody>
          <a:bodyPr/>
          <a:lstStyle/>
          <a:p>
            <a:r>
              <a:rPr lang="zh-CN" altLang="en-US" b="1" dirty="0" smtClean="0">
                <a:solidFill>
                  <a:srgbClr val="FFFF00"/>
                </a:solidFill>
                <a:latin typeface="楷体" pitchFamily="49" charset="-122"/>
                <a:ea typeface="楷体" pitchFamily="49" charset="-122"/>
              </a:rPr>
              <a:t>四、</a:t>
            </a:r>
            <a:r>
              <a:rPr lang="en-US" altLang="zh-CN" b="1" dirty="0" smtClean="0">
                <a:solidFill>
                  <a:srgbClr val="FFFF00"/>
                </a:solidFill>
                <a:latin typeface="楷体" pitchFamily="49" charset="-122"/>
                <a:ea typeface="楷体" pitchFamily="49" charset="-122"/>
              </a:rPr>
              <a:t>2</a:t>
            </a:r>
            <a:r>
              <a:rPr lang="zh-CN" altLang="en-US" b="1" dirty="0" smtClean="0">
                <a:solidFill>
                  <a:srgbClr val="FFFF00"/>
                </a:solidFill>
                <a:latin typeface="楷体" pitchFamily="49" charset="-122"/>
                <a:ea typeface="楷体" pitchFamily="49" charset="-122"/>
              </a:rPr>
              <a:t>上传面授课程安排信息及考试时间（续）</a:t>
            </a:r>
            <a:endParaRPr lang="zh-CN" altLang="en-US" dirty="0"/>
          </a:p>
        </p:txBody>
      </p:sp>
      <p:sp>
        <p:nvSpPr>
          <p:cNvPr id="3" name="矩形 2"/>
          <p:cNvSpPr/>
          <p:nvPr/>
        </p:nvSpPr>
        <p:spPr>
          <a:xfrm>
            <a:off x="642910" y="785794"/>
            <a:ext cx="7786742" cy="923330"/>
          </a:xfrm>
          <a:prstGeom prst="rect">
            <a:avLst/>
          </a:prstGeom>
        </p:spPr>
        <p:txBody>
          <a:bodyPr wrap="square">
            <a:spAutoFit/>
          </a:bodyPr>
          <a:lstStyle/>
          <a:p>
            <a:r>
              <a:rPr lang="zh-CN" altLang="en-US" dirty="0" smtClean="0"/>
              <a:t>导出功能：</a:t>
            </a:r>
            <a:endParaRPr lang="en-US" altLang="zh-CN" dirty="0" smtClean="0"/>
          </a:p>
          <a:p>
            <a:r>
              <a:rPr lang="zh-CN" altLang="en-US" dirty="0" smtClean="0"/>
              <a:t>请各函授站点一定维护好自己的师资情况。平台中已导入的师资也可以导出为</a:t>
            </a:r>
            <a:r>
              <a:rPr lang="en-US" altLang="zh-CN" dirty="0" smtClean="0"/>
              <a:t>Excel</a:t>
            </a:r>
            <a:r>
              <a:rPr lang="zh-CN" altLang="en-US" dirty="0" smtClean="0"/>
              <a:t>表以方便查询。</a:t>
            </a:r>
            <a:endParaRPr lang="zh-CN" altLang="en-US" dirty="0"/>
          </a:p>
        </p:txBody>
      </p:sp>
      <p:pic>
        <p:nvPicPr>
          <p:cNvPr id="4" name="图片 3" descr="上传面授及考试数据4.jpg"/>
          <p:cNvPicPr>
            <a:picLocks noChangeAspect="1"/>
          </p:cNvPicPr>
          <p:nvPr/>
        </p:nvPicPr>
        <p:blipFill>
          <a:blip r:embed="rId2"/>
          <a:stretch>
            <a:fillRect/>
          </a:stretch>
        </p:blipFill>
        <p:spPr>
          <a:xfrm>
            <a:off x="606640" y="1928802"/>
            <a:ext cx="7929618" cy="1542271"/>
          </a:xfrm>
          <a:prstGeom prst="rect">
            <a:avLst/>
          </a:prstGeom>
        </p:spPr>
      </p:pic>
      <p:sp>
        <p:nvSpPr>
          <p:cNvPr id="5" name="矩形 4"/>
          <p:cNvSpPr/>
          <p:nvPr/>
        </p:nvSpPr>
        <p:spPr>
          <a:xfrm>
            <a:off x="642910" y="3500438"/>
            <a:ext cx="2723823" cy="369332"/>
          </a:xfrm>
          <a:prstGeom prst="rect">
            <a:avLst/>
          </a:prstGeom>
        </p:spPr>
        <p:txBody>
          <a:bodyPr wrap="none">
            <a:spAutoFit/>
          </a:bodyPr>
          <a:lstStyle/>
          <a:p>
            <a:r>
              <a:rPr lang="zh-CN" altLang="en-US" dirty="0" smtClean="0"/>
              <a:t>导出的师资情况表示例：</a:t>
            </a:r>
            <a:endParaRPr lang="en-US" altLang="zh-CN" dirty="0" smtClean="0"/>
          </a:p>
        </p:txBody>
      </p:sp>
      <p:pic>
        <p:nvPicPr>
          <p:cNvPr id="6" name="图片 5" descr="上传面授及考试数据5.jpg"/>
          <p:cNvPicPr>
            <a:picLocks noChangeAspect="1"/>
          </p:cNvPicPr>
          <p:nvPr/>
        </p:nvPicPr>
        <p:blipFill>
          <a:blip r:embed="rId3"/>
          <a:stretch>
            <a:fillRect/>
          </a:stretch>
        </p:blipFill>
        <p:spPr>
          <a:xfrm>
            <a:off x="748414" y="3884004"/>
            <a:ext cx="7643866" cy="2805373"/>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41288"/>
            <a:ext cx="8286808" cy="457200"/>
          </a:xfrm>
        </p:spPr>
        <p:txBody>
          <a:bodyPr/>
          <a:lstStyle/>
          <a:p>
            <a:r>
              <a:rPr lang="zh-CN" altLang="en-US" b="1" dirty="0" smtClean="0">
                <a:solidFill>
                  <a:srgbClr val="FFFF00"/>
                </a:solidFill>
                <a:latin typeface="楷体" pitchFamily="49" charset="-122"/>
                <a:ea typeface="楷体" pitchFamily="49" charset="-122"/>
              </a:rPr>
              <a:t>四、</a:t>
            </a:r>
            <a:r>
              <a:rPr lang="en-US" altLang="zh-CN" b="1" dirty="0" smtClean="0">
                <a:solidFill>
                  <a:srgbClr val="FFFF00"/>
                </a:solidFill>
                <a:latin typeface="楷体" pitchFamily="49" charset="-122"/>
                <a:ea typeface="楷体" pitchFamily="49" charset="-122"/>
              </a:rPr>
              <a:t>2</a:t>
            </a:r>
            <a:r>
              <a:rPr lang="zh-CN" altLang="en-US" b="1" dirty="0" smtClean="0">
                <a:solidFill>
                  <a:srgbClr val="FFFF00"/>
                </a:solidFill>
                <a:latin typeface="楷体" pitchFamily="49" charset="-122"/>
                <a:ea typeface="楷体" pitchFamily="49" charset="-122"/>
              </a:rPr>
              <a:t>上传面授课程安排信息及考试时间（续）</a:t>
            </a:r>
            <a:endParaRPr lang="zh-CN" altLang="en-US" dirty="0"/>
          </a:p>
        </p:txBody>
      </p:sp>
      <p:sp>
        <p:nvSpPr>
          <p:cNvPr id="3" name="TextBox 2"/>
          <p:cNvSpPr txBox="1"/>
          <p:nvPr/>
        </p:nvSpPr>
        <p:spPr>
          <a:xfrm>
            <a:off x="714348" y="928670"/>
            <a:ext cx="7643866" cy="1477328"/>
          </a:xfrm>
          <a:prstGeom prst="rect">
            <a:avLst/>
          </a:prstGeom>
          <a:noFill/>
        </p:spPr>
        <p:txBody>
          <a:bodyPr wrap="square" rtlCol="0">
            <a:spAutoFit/>
          </a:bodyPr>
          <a:lstStyle/>
          <a:p>
            <a:r>
              <a:rPr lang="zh-CN" altLang="en-US" dirty="0" smtClean="0"/>
              <a:t>第三步：下载课程模板，填报面授课程安排信息；下载考试模板，填报考试安排时间信息。</a:t>
            </a:r>
            <a:endParaRPr lang="en-US" altLang="zh-CN" dirty="0" smtClean="0"/>
          </a:p>
          <a:p>
            <a:r>
              <a:rPr lang="zh-CN" altLang="en-US" dirty="0" smtClean="0"/>
              <a:t>进入账号主界面，点击“基础数据录入”，再点击“课程和考试管理”，即可进入课程模板、考试模板的下载以及上传的界面，也可以根据条件进行综合查询。</a:t>
            </a:r>
            <a:endParaRPr lang="en-US" altLang="zh-CN" dirty="0" smtClean="0"/>
          </a:p>
        </p:txBody>
      </p:sp>
      <p:pic>
        <p:nvPicPr>
          <p:cNvPr id="5" name="图片 4" descr="上传面授及考试数据2.jpg"/>
          <p:cNvPicPr>
            <a:picLocks noChangeAspect="1"/>
          </p:cNvPicPr>
          <p:nvPr/>
        </p:nvPicPr>
        <p:blipFill>
          <a:blip r:embed="rId2" cstate="print"/>
          <a:stretch>
            <a:fillRect/>
          </a:stretch>
        </p:blipFill>
        <p:spPr>
          <a:xfrm>
            <a:off x="642910" y="2356328"/>
            <a:ext cx="7858148" cy="4420208"/>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41288"/>
            <a:ext cx="8215370" cy="457200"/>
          </a:xfrm>
        </p:spPr>
        <p:txBody>
          <a:bodyPr/>
          <a:lstStyle/>
          <a:p>
            <a:r>
              <a:rPr lang="zh-CN" altLang="en-US" b="1" dirty="0" smtClean="0">
                <a:solidFill>
                  <a:srgbClr val="FFFF00"/>
                </a:solidFill>
                <a:latin typeface="楷体" pitchFamily="49" charset="-122"/>
                <a:ea typeface="楷体" pitchFamily="49" charset="-122"/>
              </a:rPr>
              <a:t>四、</a:t>
            </a:r>
            <a:r>
              <a:rPr lang="en-US" altLang="zh-CN" b="1" dirty="0" smtClean="0">
                <a:solidFill>
                  <a:srgbClr val="FFFF00"/>
                </a:solidFill>
                <a:latin typeface="楷体" pitchFamily="49" charset="-122"/>
                <a:ea typeface="楷体" pitchFamily="49" charset="-122"/>
              </a:rPr>
              <a:t>2</a:t>
            </a:r>
            <a:r>
              <a:rPr lang="zh-CN" altLang="en-US" b="1" dirty="0" smtClean="0">
                <a:solidFill>
                  <a:srgbClr val="FFFF00"/>
                </a:solidFill>
                <a:latin typeface="楷体" pitchFamily="49" charset="-122"/>
                <a:ea typeface="楷体" pitchFamily="49" charset="-122"/>
              </a:rPr>
              <a:t>上传面授课程安排信息及考试时间（续）</a:t>
            </a:r>
            <a:endParaRPr lang="zh-CN" altLang="en-US" dirty="0"/>
          </a:p>
        </p:txBody>
      </p:sp>
      <p:pic>
        <p:nvPicPr>
          <p:cNvPr id="3" name="图片 2" descr="上传面授及考试数据3.jpg"/>
          <p:cNvPicPr>
            <a:picLocks noChangeAspect="1"/>
          </p:cNvPicPr>
          <p:nvPr/>
        </p:nvPicPr>
        <p:blipFill>
          <a:blip r:embed="rId2"/>
          <a:stretch>
            <a:fillRect/>
          </a:stretch>
        </p:blipFill>
        <p:spPr>
          <a:xfrm>
            <a:off x="571472" y="2214554"/>
            <a:ext cx="8001056" cy="4500594"/>
          </a:xfrm>
          <a:prstGeom prst="rect">
            <a:avLst/>
          </a:prstGeom>
        </p:spPr>
      </p:pic>
      <p:sp>
        <p:nvSpPr>
          <p:cNvPr id="4" name="TextBox 3"/>
          <p:cNvSpPr txBox="1"/>
          <p:nvPr/>
        </p:nvSpPr>
        <p:spPr>
          <a:xfrm>
            <a:off x="642910" y="785794"/>
            <a:ext cx="7858180" cy="1200329"/>
          </a:xfrm>
          <a:prstGeom prst="rect">
            <a:avLst/>
          </a:prstGeom>
          <a:noFill/>
        </p:spPr>
        <p:txBody>
          <a:bodyPr wrap="square" rtlCol="0">
            <a:spAutoFit/>
          </a:bodyPr>
          <a:lstStyle/>
          <a:p>
            <a:r>
              <a:rPr lang="zh-CN" altLang="en-US" dirty="0" smtClean="0"/>
              <a:t>下载课程模板后，是一个</a:t>
            </a:r>
            <a:r>
              <a:rPr lang="en-US" altLang="zh-CN" dirty="0" smtClean="0"/>
              <a:t>EXCEL</a:t>
            </a:r>
            <a:r>
              <a:rPr lang="zh-CN" altLang="en-US" dirty="0" smtClean="0"/>
              <a:t>文件，此文件不允许修改固有结构（即图中红色部分不允许做任何修改），但可以按照需要进行排序。需要我们填报的地方是对应每个班级每门课程的“教职工编号”、“任课教师”、“授课时间”、“授课教室”四项内容。根据实际安排填完以后，保存文件，再通过平台上传即可。</a:t>
            </a:r>
            <a:endParaRPr lang="zh-CN" alt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41288"/>
            <a:ext cx="8358246" cy="457200"/>
          </a:xfrm>
        </p:spPr>
        <p:txBody>
          <a:bodyPr/>
          <a:lstStyle/>
          <a:p>
            <a:r>
              <a:rPr lang="zh-CN" altLang="en-US" b="1" dirty="0" smtClean="0">
                <a:solidFill>
                  <a:srgbClr val="FFFF00"/>
                </a:solidFill>
                <a:latin typeface="楷体" pitchFamily="49" charset="-122"/>
                <a:ea typeface="楷体" pitchFamily="49" charset="-122"/>
              </a:rPr>
              <a:t>四、</a:t>
            </a:r>
            <a:r>
              <a:rPr lang="en-US" altLang="zh-CN" b="1" dirty="0" smtClean="0">
                <a:solidFill>
                  <a:srgbClr val="FFFF00"/>
                </a:solidFill>
                <a:latin typeface="楷体" pitchFamily="49" charset="-122"/>
                <a:ea typeface="楷体" pitchFamily="49" charset="-122"/>
              </a:rPr>
              <a:t>2</a:t>
            </a:r>
            <a:r>
              <a:rPr lang="zh-CN" altLang="en-US" b="1" dirty="0" smtClean="0">
                <a:solidFill>
                  <a:srgbClr val="FFFF00"/>
                </a:solidFill>
                <a:latin typeface="楷体" pitchFamily="49" charset="-122"/>
                <a:ea typeface="楷体" pitchFamily="49" charset="-122"/>
              </a:rPr>
              <a:t>上传面授课程安排信息及考试时间（续）</a:t>
            </a:r>
            <a:endParaRPr lang="zh-CN" altLang="en-US" dirty="0"/>
          </a:p>
        </p:txBody>
      </p:sp>
      <p:sp>
        <p:nvSpPr>
          <p:cNvPr id="3" name="TextBox 2"/>
          <p:cNvSpPr txBox="1"/>
          <p:nvPr/>
        </p:nvSpPr>
        <p:spPr>
          <a:xfrm>
            <a:off x="642910" y="714356"/>
            <a:ext cx="7572428" cy="3600986"/>
          </a:xfrm>
          <a:prstGeom prst="rect">
            <a:avLst/>
          </a:prstGeom>
          <a:noFill/>
        </p:spPr>
        <p:txBody>
          <a:bodyPr wrap="square" rtlCol="0">
            <a:spAutoFit/>
          </a:bodyPr>
          <a:lstStyle/>
          <a:p>
            <a:r>
              <a:rPr lang="zh-CN" altLang="en-US" sz="2400" b="1" dirty="0" smtClean="0"/>
              <a:t>填报课程安排信息注意事项：</a:t>
            </a:r>
            <a:endParaRPr lang="en-US" altLang="zh-CN" sz="2400" b="1" dirty="0" smtClean="0"/>
          </a:p>
          <a:p>
            <a:endParaRPr lang="en-US" altLang="zh-CN" sz="2400" b="1" dirty="0" smtClean="0"/>
          </a:p>
          <a:p>
            <a:r>
              <a:rPr lang="zh-CN" altLang="en-US" dirty="0" smtClean="0"/>
              <a:t>（</a:t>
            </a:r>
            <a:r>
              <a:rPr lang="en-US" altLang="zh-CN" dirty="0" smtClean="0"/>
              <a:t>1</a:t>
            </a:r>
            <a:r>
              <a:rPr lang="zh-CN" altLang="en-US" dirty="0" smtClean="0"/>
              <a:t>）</a:t>
            </a:r>
            <a:r>
              <a:rPr lang="en-US" altLang="zh-CN" dirty="0" smtClean="0"/>
              <a:t>2014</a:t>
            </a:r>
            <a:r>
              <a:rPr lang="zh-CN" altLang="en-US" dirty="0" smtClean="0"/>
              <a:t>级及以前的学生，仍然按照传统面授的教学方式，把实际安排面授的情况填报到表中即可。</a:t>
            </a:r>
            <a:endParaRPr lang="en-US" altLang="zh-CN" dirty="0" smtClean="0"/>
          </a:p>
          <a:p>
            <a:r>
              <a:rPr lang="zh-CN" altLang="en-US" dirty="0" smtClean="0"/>
              <a:t>（</a:t>
            </a:r>
            <a:r>
              <a:rPr lang="en-US" altLang="zh-CN" dirty="0" smtClean="0"/>
              <a:t>2</a:t>
            </a:r>
            <a:r>
              <a:rPr lang="zh-CN" altLang="en-US" dirty="0" smtClean="0"/>
              <a:t>）</a:t>
            </a:r>
            <a:r>
              <a:rPr lang="en-US" altLang="zh-CN" dirty="0" smtClean="0"/>
              <a:t>2015</a:t>
            </a:r>
            <a:r>
              <a:rPr lang="zh-CN" altLang="en-US" dirty="0" smtClean="0"/>
              <a:t>、</a:t>
            </a:r>
            <a:r>
              <a:rPr lang="en-US" altLang="zh-CN" dirty="0" smtClean="0"/>
              <a:t>2016</a:t>
            </a:r>
            <a:r>
              <a:rPr lang="zh-CN" altLang="en-US" dirty="0" smtClean="0"/>
              <a:t>级及以后的学生由于更新了远程教学平台，改为以网络学习为主，辅导答疑为辅的学习方式。所以要求各函授站（点）积极督促学生进行网上学习，同时要安排好辅导教师，承担为学生进行辅导、答疑及期末阅卷、上报成绩等工作。</a:t>
            </a:r>
            <a:r>
              <a:rPr lang="zh-CN" altLang="en-US" b="1" dirty="0" smtClean="0">
                <a:solidFill>
                  <a:srgbClr val="FF0000"/>
                </a:solidFill>
              </a:rPr>
              <a:t>在课程安排表中，需填写所安排课程的辅导教师的编号、姓名，上课时间、教室可以填“在线学习”。因专业人数太少而未聘任辅导教师的，可统一用编号为“</a:t>
            </a:r>
            <a:r>
              <a:rPr lang="en-US" altLang="zh-CN" b="1" dirty="0" smtClean="0">
                <a:solidFill>
                  <a:srgbClr val="FF0000"/>
                </a:solidFill>
              </a:rPr>
              <a:t>skd999</a:t>
            </a:r>
            <a:r>
              <a:rPr lang="zh-CN" altLang="en-US" b="1" dirty="0" smtClean="0">
                <a:solidFill>
                  <a:srgbClr val="FF0000"/>
                </a:solidFill>
              </a:rPr>
              <a:t>”，姓名为“课件教师”的账号进行填写。</a:t>
            </a:r>
            <a:r>
              <a:rPr lang="zh-CN" altLang="en-US" dirty="0" smtClean="0"/>
              <a:t>如果没有安排辅导教师，对应课程则无法阅卷及上报成绩，应由学院安排任课老师统一收回试卷，统一阅卷后上报成绩。</a:t>
            </a:r>
            <a:endParaRPr lang="en-US" altLang="zh-CN"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rgbClr val="FFFF00"/>
                </a:solidFill>
                <a:latin typeface="华文楷体" pitchFamily="2" charset="-122"/>
                <a:ea typeface="华文楷体" pitchFamily="2" charset="-122"/>
              </a:rPr>
              <a:t>一、山东省阳光平台登录方法</a:t>
            </a:r>
            <a:endParaRPr lang="zh-CN" altLang="en-US" dirty="0">
              <a:solidFill>
                <a:srgbClr val="FFFF00"/>
              </a:solidFill>
              <a:latin typeface="华文楷体" pitchFamily="2" charset="-122"/>
              <a:ea typeface="华文楷体" pitchFamily="2" charset="-122"/>
            </a:endParaRPr>
          </a:p>
        </p:txBody>
      </p:sp>
      <p:sp>
        <p:nvSpPr>
          <p:cNvPr id="3" name="TextBox 2"/>
          <p:cNvSpPr txBox="1"/>
          <p:nvPr/>
        </p:nvSpPr>
        <p:spPr>
          <a:xfrm>
            <a:off x="642910" y="714356"/>
            <a:ext cx="6929486" cy="1200329"/>
          </a:xfrm>
          <a:prstGeom prst="rect">
            <a:avLst/>
          </a:prstGeom>
          <a:noFill/>
        </p:spPr>
        <p:txBody>
          <a:bodyPr wrap="square" rtlCol="0">
            <a:spAutoFit/>
          </a:bodyPr>
          <a:lstStyle/>
          <a:p>
            <a:r>
              <a:rPr lang="zh-CN" altLang="en-US" dirty="0" smtClean="0"/>
              <a:t>山东省成人高等教育、网络教育 教学管理服务平台网址：</a:t>
            </a:r>
            <a:endParaRPr lang="en-US" altLang="zh-CN" dirty="0" smtClean="0"/>
          </a:p>
          <a:p>
            <a:endParaRPr lang="en-US" altLang="zh-CN" dirty="0" smtClean="0"/>
          </a:p>
          <a:p>
            <a:r>
              <a:rPr lang="en-US" altLang="zh-CN" dirty="0" smtClean="0"/>
              <a:t>http://www.sdzcjy.cn/</a:t>
            </a:r>
          </a:p>
          <a:p>
            <a:endParaRPr lang="zh-CN" altLang="en-US" dirty="0"/>
          </a:p>
        </p:txBody>
      </p:sp>
      <p:pic>
        <p:nvPicPr>
          <p:cNvPr id="4" name="图片 3" descr="阳光平台登录网址.jpg"/>
          <p:cNvPicPr>
            <a:picLocks noChangeAspect="1"/>
          </p:cNvPicPr>
          <p:nvPr/>
        </p:nvPicPr>
        <p:blipFill>
          <a:blip r:embed="rId2" cstate="print"/>
          <a:stretch>
            <a:fillRect/>
          </a:stretch>
        </p:blipFill>
        <p:spPr>
          <a:xfrm>
            <a:off x="642910" y="1643050"/>
            <a:ext cx="7874054" cy="4429156"/>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41288"/>
            <a:ext cx="8215370" cy="457200"/>
          </a:xfrm>
        </p:spPr>
        <p:txBody>
          <a:bodyPr/>
          <a:lstStyle/>
          <a:p>
            <a:r>
              <a:rPr lang="zh-CN" altLang="en-US" b="1" dirty="0" smtClean="0">
                <a:solidFill>
                  <a:srgbClr val="FFFF00"/>
                </a:solidFill>
                <a:latin typeface="楷体" pitchFamily="49" charset="-122"/>
                <a:ea typeface="楷体" pitchFamily="49" charset="-122"/>
              </a:rPr>
              <a:t>四、</a:t>
            </a:r>
            <a:r>
              <a:rPr lang="en-US" altLang="zh-CN" b="1" dirty="0" smtClean="0">
                <a:solidFill>
                  <a:srgbClr val="FFFF00"/>
                </a:solidFill>
                <a:latin typeface="楷体" pitchFamily="49" charset="-122"/>
                <a:ea typeface="楷体" pitchFamily="49" charset="-122"/>
              </a:rPr>
              <a:t>2</a:t>
            </a:r>
            <a:r>
              <a:rPr lang="zh-CN" altLang="en-US" b="1" dirty="0" smtClean="0">
                <a:solidFill>
                  <a:srgbClr val="FFFF00"/>
                </a:solidFill>
                <a:latin typeface="楷体" pitchFamily="49" charset="-122"/>
                <a:ea typeface="楷体" pitchFamily="49" charset="-122"/>
              </a:rPr>
              <a:t>上传面授课程安排信息及考试时间（续）</a:t>
            </a:r>
            <a:endParaRPr lang="zh-CN" altLang="en-US" dirty="0"/>
          </a:p>
        </p:txBody>
      </p:sp>
      <p:sp>
        <p:nvSpPr>
          <p:cNvPr id="5" name="TextBox 4"/>
          <p:cNvSpPr txBox="1"/>
          <p:nvPr/>
        </p:nvSpPr>
        <p:spPr>
          <a:xfrm>
            <a:off x="785786" y="928670"/>
            <a:ext cx="7286676" cy="369332"/>
          </a:xfrm>
          <a:prstGeom prst="rect">
            <a:avLst/>
          </a:prstGeom>
          <a:noFill/>
        </p:spPr>
        <p:txBody>
          <a:bodyPr wrap="square" rtlCol="0">
            <a:spAutoFit/>
          </a:bodyPr>
          <a:lstStyle/>
          <a:p>
            <a:r>
              <a:rPr lang="zh-CN" altLang="en-US" dirty="0" smtClean="0"/>
              <a:t>填报完后的班级课程表示例：</a:t>
            </a:r>
            <a:endParaRPr lang="zh-CN" altLang="en-US" dirty="0"/>
          </a:p>
        </p:txBody>
      </p:sp>
      <p:pic>
        <p:nvPicPr>
          <p:cNvPr id="7" name="图片 6" descr="上传面授及考试数据6.jpg"/>
          <p:cNvPicPr>
            <a:picLocks noChangeAspect="1"/>
          </p:cNvPicPr>
          <p:nvPr/>
        </p:nvPicPr>
        <p:blipFill>
          <a:blip r:embed="rId2"/>
          <a:stretch>
            <a:fillRect/>
          </a:stretch>
        </p:blipFill>
        <p:spPr>
          <a:xfrm>
            <a:off x="607742" y="1665018"/>
            <a:ext cx="7913742" cy="4572032"/>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41288"/>
            <a:ext cx="8286808" cy="457200"/>
          </a:xfrm>
        </p:spPr>
        <p:txBody>
          <a:bodyPr/>
          <a:lstStyle/>
          <a:p>
            <a:r>
              <a:rPr lang="zh-CN" altLang="en-US" b="1" dirty="0" smtClean="0">
                <a:solidFill>
                  <a:srgbClr val="FFFF00"/>
                </a:solidFill>
                <a:latin typeface="楷体" pitchFamily="49" charset="-122"/>
                <a:ea typeface="楷体" pitchFamily="49" charset="-122"/>
              </a:rPr>
              <a:t>四、</a:t>
            </a:r>
            <a:r>
              <a:rPr lang="en-US" altLang="zh-CN" b="1" dirty="0" smtClean="0">
                <a:solidFill>
                  <a:srgbClr val="FFFF00"/>
                </a:solidFill>
                <a:latin typeface="楷体" pitchFamily="49" charset="-122"/>
                <a:ea typeface="楷体" pitchFamily="49" charset="-122"/>
              </a:rPr>
              <a:t>2</a:t>
            </a:r>
            <a:r>
              <a:rPr lang="zh-CN" altLang="en-US" b="1" dirty="0" smtClean="0">
                <a:solidFill>
                  <a:srgbClr val="FFFF00"/>
                </a:solidFill>
                <a:latin typeface="楷体" pitchFamily="49" charset="-122"/>
                <a:ea typeface="楷体" pitchFamily="49" charset="-122"/>
              </a:rPr>
              <a:t>上传面授课程安排信息及考试时间（续）</a:t>
            </a:r>
            <a:endParaRPr lang="zh-CN" altLang="en-US" dirty="0"/>
          </a:p>
        </p:txBody>
      </p:sp>
      <p:sp>
        <p:nvSpPr>
          <p:cNvPr id="3" name="TextBox 2"/>
          <p:cNvSpPr txBox="1"/>
          <p:nvPr/>
        </p:nvSpPr>
        <p:spPr>
          <a:xfrm>
            <a:off x="625326" y="767108"/>
            <a:ext cx="7429552" cy="369332"/>
          </a:xfrm>
          <a:prstGeom prst="rect">
            <a:avLst/>
          </a:prstGeom>
          <a:noFill/>
        </p:spPr>
        <p:txBody>
          <a:bodyPr wrap="square" rtlCol="0">
            <a:spAutoFit/>
          </a:bodyPr>
          <a:lstStyle/>
          <a:p>
            <a:r>
              <a:rPr lang="zh-CN" altLang="en-US" dirty="0" smtClean="0"/>
              <a:t>第四步：上传班级课程安排表，</a:t>
            </a:r>
            <a:endParaRPr lang="zh-CN" altLang="en-US" dirty="0"/>
          </a:p>
        </p:txBody>
      </p:sp>
      <p:sp>
        <p:nvSpPr>
          <p:cNvPr id="4" name="TextBox 3"/>
          <p:cNvSpPr txBox="1"/>
          <p:nvPr/>
        </p:nvSpPr>
        <p:spPr>
          <a:xfrm>
            <a:off x="642910" y="5857892"/>
            <a:ext cx="7715304" cy="646331"/>
          </a:xfrm>
          <a:prstGeom prst="rect">
            <a:avLst/>
          </a:prstGeom>
          <a:noFill/>
        </p:spPr>
        <p:txBody>
          <a:bodyPr wrap="square" rtlCol="0">
            <a:spAutoFit/>
          </a:bodyPr>
          <a:lstStyle/>
          <a:p>
            <a:r>
              <a:rPr lang="zh-CN" altLang="en-US" dirty="0" smtClean="0"/>
              <a:t>考试信息的填报及上传方法与班级信息表填报和上传方法相同，在此不再一一示例，请大家按照所讲方法填报即可。</a:t>
            </a:r>
            <a:endParaRPr lang="zh-CN" altLang="en-US" dirty="0"/>
          </a:p>
        </p:txBody>
      </p:sp>
      <p:pic>
        <p:nvPicPr>
          <p:cNvPr id="5" name="图片 4" descr="上传面授及考试数据7.jpg"/>
          <p:cNvPicPr>
            <a:picLocks noChangeAspect="1"/>
          </p:cNvPicPr>
          <p:nvPr/>
        </p:nvPicPr>
        <p:blipFill>
          <a:blip r:embed="rId2" cstate="print"/>
          <a:stretch>
            <a:fillRect/>
          </a:stretch>
        </p:blipFill>
        <p:spPr>
          <a:xfrm>
            <a:off x="642910" y="1284758"/>
            <a:ext cx="7858180" cy="4420226"/>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b="1" dirty="0" smtClean="0">
                <a:solidFill>
                  <a:srgbClr val="FFFF00"/>
                </a:solidFill>
                <a:latin typeface="楷体" pitchFamily="49" charset="-122"/>
                <a:ea typeface="楷体" pitchFamily="49" charset="-122"/>
              </a:rPr>
              <a:t>四、</a:t>
            </a:r>
            <a:r>
              <a:rPr lang="en-US" altLang="zh-CN" sz="2800" b="1" dirty="0" smtClean="0">
                <a:solidFill>
                  <a:srgbClr val="FFFF00"/>
                </a:solidFill>
                <a:latin typeface="楷体" pitchFamily="49" charset="-122"/>
                <a:ea typeface="楷体" pitchFamily="49" charset="-122"/>
              </a:rPr>
              <a:t>3 </a:t>
            </a:r>
            <a:r>
              <a:rPr lang="zh-CN" altLang="en-US" sz="2800" b="1" dirty="0" smtClean="0">
                <a:solidFill>
                  <a:srgbClr val="FFFF00"/>
                </a:solidFill>
                <a:latin typeface="楷体" pitchFamily="49" charset="-122"/>
                <a:ea typeface="楷体" pitchFamily="49" charset="-122"/>
              </a:rPr>
              <a:t>提交年检报告</a:t>
            </a:r>
            <a:endParaRPr lang="zh-CN" altLang="en-US" sz="2800" b="1" dirty="0">
              <a:solidFill>
                <a:srgbClr val="FFFF00"/>
              </a:solidFill>
              <a:latin typeface="楷体" pitchFamily="49" charset="-122"/>
              <a:ea typeface="楷体" pitchFamily="49" charset="-122"/>
            </a:endParaRPr>
          </a:p>
        </p:txBody>
      </p:sp>
      <p:sp>
        <p:nvSpPr>
          <p:cNvPr id="3" name="矩形 2"/>
          <p:cNvSpPr/>
          <p:nvPr/>
        </p:nvSpPr>
        <p:spPr>
          <a:xfrm>
            <a:off x="642910" y="857232"/>
            <a:ext cx="7786742" cy="1477328"/>
          </a:xfrm>
          <a:prstGeom prst="rect">
            <a:avLst/>
          </a:prstGeom>
        </p:spPr>
        <p:txBody>
          <a:bodyPr wrap="square">
            <a:spAutoFit/>
          </a:bodyPr>
          <a:lstStyle/>
          <a:p>
            <a:r>
              <a:rPr lang="zh-CN" altLang="en-US" b="1" dirty="0" smtClean="0">
                <a:latin typeface="仿宋"/>
              </a:rPr>
              <a:t>函授站、学习中心按有关规定，认真做好自评，并于每年</a:t>
            </a:r>
            <a:r>
              <a:rPr lang="en-US" altLang="zh-CN" b="1" dirty="0" smtClean="0">
                <a:latin typeface="仿宋"/>
              </a:rPr>
              <a:t>11</a:t>
            </a:r>
            <a:r>
              <a:rPr lang="zh-CN" altLang="en-US" b="1" dirty="0" smtClean="0">
                <a:latin typeface="仿宋"/>
              </a:rPr>
              <a:t>月</a:t>
            </a:r>
            <a:r>
              <a:rPr lang="en-US" altLang="zh-CN" b="1" dirty="0" smtClean="0">
                <a:latin typeface="仿宋"/>
              </a:rPr>
              <a:t>15</a:t>
            </a:r>
            <a:r>
              <a:rPr lang="zh-CN" altLang="en-US" b="1" dirty="0" smtClean="0">
                <a:latin typeface="仿宋"/>
              </a:rPr>
              <a:t>日前通过</a:t>
            </a:r>
            <a:r>
              <a:rPr lang="en-US" altLang="zh-CN" b="1" dirty="0" smtClean="0">
                <a:latin typeface="仿宋"/>
              </a:rPr>
              <a:t>"</a:t>
            </a:r>
            <a:r>
              <a:rPr lang="zh-CN" altLang="en-US" b="1" dirty="0" smtClean="0">
                <a:latin typeface="仿宋"/>
              </a:rPr>
              <a:t>管理服务平台</a:t>
            </a:r>
            <a:r>
              <a:rPr lang="en-US" altLang="zh-CN" b="1" dirty="0" smtClean="0">
                <a:latin typeface="仿宋"/>
              </a:rPr>
              <a:t>"</a:t>
            </a:r>
            <a:r>
              <a:rPr lang="zh-CN" altLang="en-US" b="1" dirty="0" smtClean="0">
                <a:latin typeface="仿宋"/>
              </a:rPr>
              <a:t>向主办高校提交自评报告及函授站、学习中心</a:t>
            </a:r>
            <a:r>
              <a:rPr lang="zh-CN" altLang="en-US" dirty="0" smtClean="0"/>
              <a:t>年检</a:t>
            </a:r>
            <a:r>
              <a:rPr lang="zh-CN" altLang="en-US" b="1" dirty="0" smtClean="0">
                <a:latin typeface="仿宋"/>
              </a:rPr>
              <a:t>表；</a:t>
            </a:r>
            <a:endParaRPr lang="en-US" altLang="zh-CN" b="1" dirty="0" smtClean="0">
              <a:latin typeface="仿宋"/>
            </a:endParaRPr>
          </a:p>
          <a:p>
            <a:endParaRPr lang="en-US" altLang="zh-CN" b="1" dirty="0" smtClean="0">
              <a:latin typeface="仿宋"/>
            </a:endParaRPr>
          </a:p>
          <a:p>
            <a:endParaRPr lang="en-US" altLang="zh-CN" b="1" dirty="0" smtClean="0">
              <a:latin typeface="仿宋"/>
            </a:endParaRPr>
          </a:p>
          <a:p>
            <a:r>
              <a:rPr lang="zh-CN" altLang="en-US" b="1" dirty="0" smtClean="0">
                <a:latin typeface="仿宋"/>
              </a:rPr>
              <a:t>教学点年检申报的操作流程是：</a:t>
            </a:r>
            <a:endParaRPr lang="zh-CN" altLang="en-US" dirty="0"/>
          </a:p>
        </p:txBody>
      </p:sp>
      <p:pic>
        <p:nvPicPr>
          <p:cNvPr id="4" name="图片 3" descr="教学点年检.jpg"/>
          <p:cNvPicPr>
            <a:picLocks noChangeAspect="1"/>
          </p:cNvPicPr>
          <p:nvPr/>
        </p:nvPicPr>
        <p:blipFill>
          <a:blip r:embed="rId2"/>
          <a:stretch>
            <a:fillRect/>
          </a:stretch>
        </p:blipFill>
        <p:spPr>
          <a:xfrm>
            <a:off x="1428728" y="3714752"/>
            <a:ext cx="6215106" cy="2325380"/>
          </a:xfrm>
          <a:prstGeom prst="rect">
            <a:avLst/>
          </a:prstGeom>
        </p:spPr>
      </p:pic>
      <p:sp>
        <p:nvSpPr>
          <p:cNvPr id="7" name="TextBox 6"/>
          <p:cNvSpPr txBox="1"/>
          <p:nvPr/>
        </p:nvSpPr>
        <p:spPr>
          <a:xfrm>
            <a:off x="857224" y="2357430"/>
            <a:ext cx="7215238" cy="861774"/>
          </a:xfrm>
          <a:prstGeom prst="rect">
            <a:avLst/>
          </a:prstGeom>
          <a:noFill/>
        </p:spPr>
        <p:txBody>
          <a:bodyPr wrap="square" rtlCol="0">
            <a:spAutoFit/>
          </a:bodyPr>
          <a:lstStyle/>
          <a:p>
            <a:r>
              <a:rPr lang="zh-CN" altLang="en-US" sz="1600" b="1" dirty="0" smtClean="0"/>
              <a:t>第一步：</a:t>
            </a:r>
            <a:r>
              <a:rPr lang="zh-CN" altLang="en-US" sz="1600" dirty="0" smtClean="0"/>
              <a:t>进入系统后，点击“</a:t>
            </a:r>
            <a:r>
              <a:rPr lang="zh-CN" altLang="en-US" sz="1600" b="1" dirty="0" smtClean="0"/>
              <a:t>教学点设置与年检</a:t>
            </a:r>
            <a:r>
              <a:rPr lang="en-US" altLang="zh-CN" sz="1600" dirty="0" smtClean="0"/>
              <a:t>——</a:t>
            </a:r>
            <a:r>
              <a:rPr lang="zh-CN" altLang="en-US" sz="1600" b="1" dirty="0" smtClean="0"/>
              <a:t>教学点年检</a:t>
            </a:r>
            <a:r>
              <a:rPr lang="en-US" altLang="zh-CN" sz="1600" dirty="0" smtClean="0"/>
              <a:t>——</a:t>
            </a:r>
            <a:r>
              <a:rPr lang="zh-CN" altLang="en-US" sz="1600" b="1" dirty="0" smtClean="0"/>
              <a:t>教学点年检申报”</a:t>
            </a:r>
            <a:r>
              <a:rPr lang="zh-CN" altLang="en-US" sz="1600" dirty="0" smtClean="0"/>
              <a:t>，如下图：</a:t>
            </a:r>
          </a:p>
          <a:p>
            <a:endParaRPr lang="zh-CN" alt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FFFF00"/>
                </a:solidFill>
                <a:latin typeface="楷体" pitchFamily="49" charset="-122"/>
                <a:ea typeface="楷体" pitchFamily="49" charset="-122"/>
              </a:rPr>
              <a:t>四、</a:t>
            </a:r>
            <a:r>
              <a:rPr lang="en-US" altLang="zh-CN" b="1" dirty="0" smtClean="0">
                <a:solidFill>
                  <a:srgbClr val="FFFF00"/>
                </a:solidFill>
                <a:latin typeface="楷体" pitchFamily="49" charset="-122"/>
                <a:ea typeface="楷体" pitchFamily="49" charset="-122"/>
              </a:rPr>
              <a:t>3 </a:t>
            </a:r>
            <a:r>
              <a:rPr lang="zh-CN" altLang="en-US" b="1" dirty="0" smtClean="0">
                <a:solidFill>
                  <a:srgbClr val="FFFF00"/>
                </a:solidFill>
                <a:latin typeface="楷体" pitchFamily="49" charset="-122"/>
                <a:ea typeface="楷体" pitchFamily="49" charset="-122"/>
              </a:rPr>
              <a:t>提交年检报告（续）</a:t>
            </a:r>
            <a:endParaRPr lang="zh-CN" altLang="en-US" dirty="0"/>
          </a:p>
        </p:txBody>
      </p:sp>
      <p:sp>
        <p:nvSpPr>
          <p:cNvPr id="4" name="TextBox 3"/>
          <p:cNvSpPr txBox="1"/>
          <p:nvPr/>
        </p:nvSpPr>
        <p:spPr>
          <a:xfrm>
            <a:off x="857224" y="785794"/>
            <a:ext cx="7500990" cy="1107996"/>
          </a:xfrm>
          <a:prstGeom prst="rect">
            <a:avLst/>
          </a:prstGeom>
          <a:noFill/>
        </p:spPr>
        <p:txBody>
          <a:bodyPr wrap="square" rtlCol="0">
            <a:spAutoFit/>
          </a:bodyPr>
          <a:lstStyle/>
          <a:p>
            <a:r>
              <a:rPr lang="zh-CN" altLang="en-US" sz="1600" b="1" dirty="0" smtClean="0"/>
              <a:t>第二步：</a:t>
            </a:r>
            <a:r>
              <a:rPr lang="zh-CN" altLang="en-US" sz="1600" dirty="0" smtClean="0"/>
              <a:t>进入页面后，点击左上角“</a:t>
            </a:r>
            <a:r>
              <a:rPr lang="zh-CN" altLang="en-US" sz="1600" b="1" dirty="0" smtClean="0"/>
              <a:t>重新统计”</a:t>
            </a:r>
            <a:r>
              <a:rPr lang="zh-CN" altLang="en-US" sz="1600" dirty="0" smtClean="0"/>
              <a:t>按钮，</a:t>
            </a:r>
            <a:r>
              <a:rPr lang="zh-CN" altLang="en-US" sz="1600" b="1" dirty="0" smtClean="0"/>
              <a:t>重新整理统计后，检查显示的信息是否正确，如果确认无误后，再上传年检报告，</a:t>
            </a:r>
            <a:r>
              <a:rPr lang="zh-CN" altLang="en-US" sz="1600" dirty="0" smtClean="0"/>
              <a:t>年检报告格式要求为</a:t>
            </a:r>
            <a:r>
              <a:rPr lang="en-US" sz="1600" dirty="0" smtClean="0"/>
              <a:t>.doc</a:t>
            </a:r>
            <a:r>
              <a:rPr lang="zh-CN" altLang="en-US" sz="1600" dirty="0" smtClean="0"/>
              <a:t>或者</a:t>
            </a:r>
            <a:r>
              <a:rPr lang="en-US" sz="1600" dirty="0" smtClean="0"/>
              <a:t>.</a:t>
            </a:r>
            <a:r>
              <a:rPr lang="en-US" sz="1600" dirty="0" err="1" smtClean="0"/>
              <a:t>docx</a:t>
            </a:r>
            <a:r>
              <a:rPr lang="zh-CN" altLang="en-US" sz="1600" dirty="0" smtClean="0"/>
              <a:t>类型，上传以后点击“</a:t>
            </a:r>
            <a:r>
              <a:rPr lang="zh-CN" altLang="en-US" sz="1600" b="1" dirty="0" smtClean="0"/>
              <a:t>提交”</a:t>
            </a:r>
            <a:r>
              <a:rPr lang="zh-CN" altLang="en-US" sz="1600" dirty="0" smtClean="0"/>
              <a:t>按钮，如下图：</a:t>
            </a:r>
          </a:p>
          <a:p>
            <a:endParaRPr lang="zh-CN" altLang="en-US" dirty="0"/>
          </a:p>
        </p:txBody>
      </p:sp>
      <p:pic>
        <p:nvPicPr>
          <p:cNvPr id="5" name="图片 4" descr="教学点年检2.png"/>
          <p:cNvPicPr>
            <a:picLocks noChangeAspect="1"/>
          </p:cNvPicPr>
          <p:nvPr/>
        </p:nvPicPr>
        <p:blipFill>
          <a:blip r:embed="rId2"/>
          <a:stretch>
            <a:fillRect/>
          </a:stretch>
        </p:blipFill>
        <p:spPr>
          <a:xfrm>
            <a:off x="1785918" y="1643050"/>
            <a:ext cx="5276191" cy="1495238"/>
          </a:xfrm>
          <a:prstGeom prst="rect">
            <a:avLst/>
          </a:prstGeom>
        </p:spPr>
      </p:pic>
      <p:sp>
        <p:nvSpPr>
          <p:cNvPr id="7" name="TextBox 6"/>
          <p:cNvSpPr txBox="1"/>
          <p:nvPr/>
        </p:nvSpPr>
        <p:spPr>
          <a:xfrm>
            <a:off x="785786" y="3214686"/>
            <a:ext cx="7500990" cy="584775"/>
          </a:xfrm>
          <a:prstGeom prst="rect">
            <a:avLst/>
          </a:prstGeom>
          <a:noFill/>
        </p:spPr>
        <p:txBody>
          <a:bodyPr wrap="square" rtlCol="0">
            <a:spAutoFit/>
          </a:bodyPr>
          <a:lstStyle/>
          <a:p>
            <a:r>
              <a:rPr lang="en-US" sz="1600" dirty="0" smtClean="0"/>
              <a:t> </a:t>
            </a:r>
            <a:r>
              <a:rPr lang="zh-CN" altLang="en-US" sz="1600" b="1" dirty="0" smtClean="0"/>
              <a:t>第三步：</a:t>
            </a:r>
            <a:r>
              <a:rPr lang="zh-CN" altLang="en-US" sz="1600" dirty="0" smtClean="0"/>
              <a:t>页面提交以后，内容将不允许重新统计，也不允许再次提交，只允许打印，同时单击年检报告可以查看或者下载报告内容，如图所示：</a:t>
            </a:r>
            <a:endParaRPr lang="zh-CN" altLang="en-US" sz="1600" dirty="0"/>
          </a:p>
        </p:txBody>
      </p:sp>
      <p:pic>
        <p:nvPicPr>
          <p:cNvPr id="9" name="图片 8" descr="教学点年检3.jpg"/>
          <p:cNvPicPr>
            <a:picLocks noChangeAspect="1"/>
          </p:cNvPicPr>
          <p:nvPr/>
        </p:nvPicPr>
        <p:blipFill>
          <a:blip r:embed="rId3" cstate="print"/>
          <a:stretch>
            <a:fillRect/>
          </a:stretch>
        </p:blipFill>
        <p:spPr>
          <a:xfrm>
            <a:off x="1214414" y="3786190"/>
            <a:ext cx="6643734" cy="285752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7" name="WordArt 3"/>
          <p:cNvSpPr>
            <a:spLocks noChangeArrowheads="1" noChangeShapeType="1" noTextEdit="1"/>
          </p:cNvSpPr>
          <p:nvPr/>
        </p:nvSpPr>
        <p:spPr bwMode="gray">
          <a:xfrm>
            <a:off x="1981200" y="3505200"/>
            <a:ext cx="5029200" cy="838200"/>
          </a:xfrm>
          <a:prstGeom prst="rect">
            <a:avLst/>
          </a:prstGeom>
        </p:spPr>
        <p:txBody>
          <a:bodyPr wrap="none" fromWordArt="1">
            <a:prstTxWarp prst="textPlain">
              <a:avLst>
                <a:gd name="adj" fmla="val 50000"/>
              </a:avLst>
            </a:prstTxWarp>
          </a:bodyPr>
          <a:lstStyle/>
          <a:p>
            <a:pPr algn="ctr"/>
            <a:r>
              <a:rPr lang="en-US" altLang="zh-CN" sz="3600" b="1" kern="10" dirty="0">
                <a:ln w="19050">
                  <a:solidFill>
                    <a:schemeClr val="tx1"/>
                  </a:solidFill>
                  <a:round/>
                  <a:headEnd/>
                  <a:tailEnd/>
                </a:ln>
                <a:gradFill rotWithShape="1">
                  <a:gsLst>
                    <a:gs pos="0">
                      <a:srgbClr val="FFFFFF"/>
                    </a:gs>
                    <a:gs pos="7001">
                      <a:srgbClr val="E6E6E6"/>
                    </a:gs>
                    <a:gs pos="32001">
                      <a:srgbClr val="7D8496"/>
                    </a:gs>
                    <a:gs pos="47000">
                      <a:srgbClr val="E6E6E6"/>
                    </a:gs>
                    <a:gs pos="85001">
                      <a:srgbClr val="7D8496"/>
                    </a:gs>
                    <a:gs pos="100000">
                      <a:srgbClr val="E6E6E6"/>
                    </a:gs>
                  </a:gsLst>
                  <a:lin ang="5400000" scaled="1"/>
                </a:gradFill>
                <a:effectLst>
                  <a:outerShdw dist="81320" dir="2319588" algn="ctr" rotWithShape="0">
                    <a:schemeClr val="bg2">
                      <a:alpha val="50000"/>
                    </a:schemeClr>
                  </a:outerShdw>
                </a:effectLst>
                <a:latin typeface="Arial"/>
                <a:cs typeface="Arial"/>
              </a:rPr>
              <a:t>Thank You!</a:t>
            </a:r>
            <a:endParaRPr lang="zh-CN" altLang="en-US" sz="3600" b="1" kern="10" dirty="0">
              <a:ln w="19050">
                <a:solidFill>
                  <a:schemeClr val="tx1"/>
                </a:solidFill>
                <a:round/>
                <a:headEnd/>
                <a:tailEnd/>
              </a:ln>
              <a:gradFill rotWithShape="1">
                <a:gsLst>
                  <a:gs pos="0">
                    <a:srgbClr val="FFFFFF"/>
                  </a:gs>
                  <a:gs pos="7001">
                    <a:srgbClr val="E6E6E6"/>
                  </a:gs>
                  <a:gs pos="32001">
                    <a:srgbClr val="7D8496"/>
                  </a:gs>
                  <a:gs pos="47000">
                    <a:srgbClr val="E6E6E6"/>
                  </a:gs>
                  <a:gs pos="85001">
                    <a:srgbClr val="7D8496"/>
                  </a:gs>
                  <a:gs pos="100000">
                    <a:srgbClr val="E6E6E6"/>
                  </a:gs>
                </a:gsLst>
                <a:lin ang="5400000" scaled="1"/>
              </a:gradFill>
              <a:effectLst>
                <a:outerShdw dist="81320" dir="2319588" algn="ctr" rotWithShape="0">
                  <a:schemeClr val="bg2">
                    <a:alpha val="50000"/>
                  </a:schemeClr>
                </a:outerShdw>
              </a:effectLst>
              <a:latin typeface="Arial"/>
              <a:cs typeface="Aria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rgbClr val="FFFF00"/>
                </a:solidFill>
                <a:latin typeface="华文楷体" pitchFamily="2" charset="-122"/>
                <a:ea typeface="华文楷体" pitchFamily="2" charset="-122"/>
              </a:rPr>
              <a:t>二、各函授站（点）账号</a:t>
            </a:r>
            <a:endParaRPr lang="zh-CN" altLang="en-US" dirty="0">
              <a:solidFill>
                <a:srgbClr val="FFFF00"/>
              </a:solidFill>
              <a:latin typeface="华文楷体" pitchFamily="2" charset="-122"/>
              <a:ea typeface="华文楷体" pitchFamily="2" charset="-122"/>
            </a:endParaRPr>
          </a:p>
        </p:txBody>
      </p:sp>
      <p:sp>
        <p:nvSpPr>
          <p:cNvPr id="4" name="TextBox 3"/>
          <p:cNvSpPr txBox="1"/>
          <p:nvPr/>
        </p:nvSpPr>
        <p:spPr>
          <a:xfrm>
            <a:off x="571472" y="714356"/>
            <a:ext cx="7929618" cy="1477328"/>
          </a:xfrm>
          <a:prstGeom prst="rect">
            <a:avLst/>
          </a:prstGeom>
          <a:noFill/>
        </p:spPr>
        <p:txBody>
          <a:bodyPr wrap="square" rtlCol="0">
            <a:spAutoFit/>
          </a:bodyPr>
          <a:lstStyle/>
          <a:p>
            <a:r>
              <a:rPr lang="zh-CN" altLang="en-US" dirty="0" smtClean="0"/>
              <a:t>目前在省教学管理平台中，山东科技大学共有</a:t>
            </a:r>
            <a:r>
              <a:rPr lang="en-US" altLang="zh-CN" dirty="0" smtClean="0"/>
              <a:t>42</a:t>
            </a:r>
            <a:r>
              <a:rPr lang="zh-CN" altLang="en-US" dirty="0" smtClean="0"/>
              <a:t>个在册账号，因自签协议函授站从</a:t>
            </a:r>
            <a:r>
              <a:rPr lang="en-US" altLang="zh-CN" dirty="0" smtClean="0"/>
              <a:t>2015</a:t>
            </a:r>
            <a:r>
              <a:rPr lang="zh-CN" altLang="en-US" dirty="0" smtClean="0"/>
              <a:t>级开始，不允许上传数据到平台中，故有个别站点的</a:t>
            </a:r>
            <a:r>
              <a:rPr lang="en-US" altLang="zh-CN" dirty="0" smtClean="0"/>
              <a:t>2015</a:t>
            </a:r>
            <a:r>
              <a:rPr lang="zh-CN" altLang="en-US" dirty="0" smtClean="0"/>
              <a:t>、</a:t>
            </a:r>
            <a:r>
              <a:rPr lang="en-US" altLang="zh-CN" dirty="0" smtClean="0"/>
              <a:t>2016</a:t>
            </a:r>
            <a:r>
              <a:rPr lang="zh-CN" altLang="en-US" dirty="0" smtClean="0"/>
              <a:t>级学生信息暂放在校本部账号下，请对应站点利用校本部账号上传课程及考试信息。其余正式站点及自签协议站点</a:t>
            </a:r>
            <a:r>
              <a:rPr lang="en-US" altLang="zh-CN" dirty="0" smtClean="0"/>
              <a:t>2014</a:t>
            </a:r>
            <a:r>
              <a:rPr lang="zh-CN" altLang="en-US" dirty="0" smtClean="0"/>
              <a:t>级以前的数据，仍利用原账号上传。具体账号如下：</a:t>
            </a:r>
            <a:endParaRPr lang="zh-CN" altLang="en-US" dirty="0"/>
          </a:p>
        </p:txBody>
      </p:sp>
      <p:pic>
        <p:nvPicPr>
          <p:cNvPr id="5" name="图片 4" descr="函授站点账号1.jpg"/>
          <p:cNvPicPr>
            <a:picLocks noChangeAspect="1"/>
          </p:cNvPicPr>
          <p:nvPr/>
        </p:nvPicPr>
        <p:blipFill>
          <a:blip r:embed="rId2" cstate="print"/>
          <a:stretch>
            <a:fillRect/>
          </a:stretch>
        </p:blipFill>
        <p:spPr>
          <a:xfrm>
            <a:off x="642910" y="2143116"/>
            <a:ext cx="7858180" cy="4420227"/>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rgbClr val="FFFF00"/>
                </a:solidFill>
                <a:latin typeface="华文楷体" pitchFamily="2" charset="-122"/>
                <a:ea typeface="华文楷体" pitchFamily="2" charset="-122"/>
              </a:rPr>
              <a:t>各函授站（点）账号（续）</a:t>
            </a:r>
            <a:endParaRPr lang="zh-CN" altLang="en-US" dirty="0">
              <a:solidFill>
                <a:srgbClr val="FFFF00"/>
              </a:solidFill>
              <a:latin typeface="华文楷体" pitchFamily="2" charset="-122"/>
              <a:ea typeface="华文楷体" pitchFamily="2" charset="-122"/>
            </a:endParaRPr>
          </a:p>
        </p:txBody>
      </p:sp>
      <p:pic>
        <p:nvPicPr>
          <p:cNvPr id="3" name="图片 2" descr="函授站点账号2.jpg"/>
          <p:cNvPicPr>
            <a:picLocks noChangeAspect="1"/>
          </p:cNvPicPr>
          <p:nvPr/>
        </p:nvPicPr>
        <p:blipFill>
          <a:blip r:embed="rId2" cstate="print"/>
          <a:stretch>
            <a:fillRect/>
          </a:stretch>
        </p:blipFill>
        <p:spPr>
          <a:xfrm>
            <a:off x="607742" y="1785926"/>
            <a:ext cx="7929618" cy="446041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r>
              <a:rPr lang="zh-CN" altLang="en-US" sz="3600" dirty="0" smtClean="0">
                <a:solidFill>
                  <a:srgbClr val="FFFF00"/>
                </a:solidFill>
                <a:latin typeface="华文楷体" pitchFamily="2" charset="-122"/>
                <a:ea typeface="华文楷体" pitchFamily="2" charset="-122"/>
              </a:rPr>
              <a:t>三、工作计划配档表</a:t>
            </a:r>
            <a:endParaRPr lang="en-US" altLang="zh-CN" sz="3600" dirty="0">
              <a:solidFill>
                <a:srgbClr val="FFFF00"/>
              </a:solidFill>
              <a:latin typeface="华文楷体" pitchFamily="2" charset="-122"/>
              <a:ea typeface="华文楷体" pitchFamily="2" charset="-122"/>
            </a:endParaRPr>
          </a:p>
        </p:txBody>
      </p:sp>
      <p:graphicFrame>
        <p:nvGraphicFramePr>
          <p:cNvPr id="37" name="表格 36"/>
          <p:cNvGraphicFramePr>
            <a:graphicFrameLocks noGrp="1"/>
          </p:cNvGraphicFramePr>
          <p:nvPr/>
        </p:nvGraphicFramePr>
        <p:xfrm>
          <a:off x="642909" y="785794"/>
          <a:ext cx="7858181" cy="5744686"/>
        </p:xfrm>
        <a:graphic>
          <a:graphicData uri="http://schemas.openxmlformats.org/drawingml/2006/table">
            <a:tbl>
              <a:tblPr/>
              <a:tblGrid>
                <a:gridCol w="648842"/>
                <a:gridCol w="432560"/>
                <a:gridCol w="937214"/>
                <a:gridCol w="1802335"/>
                <a:gridCol w="793027"/>
                <a:gridCol w="3244203"/>
              </a:tblGrid>
              <a:tr h="695198">
                <a:tc rowSpan="10">
                  <a:txBody>
                    <a:bodyPr/>
                    <a:lstStyle/>
                    <a:p>
                      <a:pPr algn="ctr" fontAlgn="ctr"/>
                      <a:r>
                        <a:rPr lang="zh-CN" altLang="en-US" sz="1400" b="0" i="0" u="none" strike="noStrike" dirty="0" smtClean="0">
                          <a:latin typeface="仿宋"/>
                        </a:rPr>
                        <a:t>基础</a:t>
                      </a:r>
                      <a:endParaRPr lang="en-US" altLang="zh-CN" sz="1400" b="0" i="0" u="none" strike="noStrike" dirty="0" smtClean="0">
                        <a:latin typeface="仿宋"/>
                      </a:endParaRPr>
                    </a:p>
                    <a:p>
                      <a:pPr algn="ctr" fontAlgn="ctr"/>
                      <a:r>
                        <a:rPr lang="zh-CN" altLang="en-US" sz="1400" b="0" i="0" u="none" strike="noStrike" dirty="0" smtClean="0">
                          <a:latin typeface="仿宋"/>
                        </a:rPr>
                        <a:t>数据</a:t>
                      </a:r>
                      <a:endParaRPr lang="en-US" altLang="zh-CN" sz="1400" b="0" i="0" u="none" strike="noStrike" dirty="0" smtClean="0">
                        <a:latin typeface="仿宋"/>
                      </a:endParaRPr>
                    </a:p>
                    <a:p>
                      <a:pPr algn="ctr" fontAlgn="ctr"/>
                      <a:r>
                        <a:rPr lang="zh-CN" altLang="en-US" sz="1400" b="0" i="0" u="none" strike="noStrike" dirty="0" smtClean="0">
                          <a:latin typeface="仿宋"/>
                        </a:rPr>
                        <a:t>采集</a:t>
                      </a:r>
                      <a:endParaRPr lang="zh-CN" altLang="en-US" sz="1400" b="0" i="0" u="none" strike="noStrike" dirty="0">
                        <a:latin typeface="仿宋"/>
                      </a:endParaRP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400" b="0" i="0" u="none" strike="noStrike" dirty="0">
                          <a:latin typeface="仿宋"/>
                        </a:rPr>
                        <a:t>1</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400" b="0" i="0" u="none" strike="noStrike" dirty="0">
                          <a:latin typeface="仿宋"/>
                        </a:rPr>
                        <a:t>4</a:t>
                      </a:r>
                      <a:r>
                        <a:rPr lang="zh-CN" altLang="en-US" sz="1400" b="0" i="0" u="none" strike="noStrike" dirty="0">
                          <a:latin typeface="仿宋"/>
                        </a:rPr>
                        <a:t>月</a:t>
                      </a:r>
                      <a:r>
                        <a:rPr lang="en-US" altLang="zh-CN" sz="1400" b="0" i="0" u="none" strike="noStrike" dirty="0">
                          <a:latin typeface="仿宋"/>
                        </a:rPr>
                        <a:t>15</a:t>
                      </a:r>
                      <a:r>
                        <a:rPr lang="zh-CN" altLang="en-US" sz="1400" b="0" i="0" u="none" strike="noStrike" dirty="0">
                          <a:latin typeface="仿宋"/>
                        </a:rPr>
                        <a:t>日前</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0" i="0" u="none" strike="noStrike" dirty="0">
                          <a:latin typeface="仿宋"/>
                        </a:rPr>
                        <a:t>完成基础数据修改上报工作</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0" i="0" u="none" strike="noStrike" dirty="0">
                          <a:latin typeface="仿宋"/>
                        </a:rPr>
                        <a:t>主办高校</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0" i="0" u="none" strike="noStrike" dirty="0">
                          <a:latin typeface="仿宋"/>
                        </a:rPr>
                        <a:t>包括学校基础信息、人员信息、教学计划等，如有新增或变更，请提交新信息。部分修改信息须经教育厅审批后方能生效，</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95198">
                <a:tc vMerge="1">
                  <a:txBody>
                    <a:bodyPr/>
                    <a:lstStyle/>
                    <a:p>
                      <a:endParaRPr lang="zh-CN" altLang="en-US"/>
                    </a:p>
                  </a:txBody>
                  <a:tcPr/>
                </a:tc>
                <a:tc>
                  <a:txBody>
                    <a:bodyPr/>
                    <a:lstStyle/>
                    <a:p>
                      <a:pPr algn="ctr" fontAlgn="ctr"/>
                      <a:r>
                        <a:rPr lang="en-US" altLang="zh-CN" sz="1400" b="0" i="0" u="none" strike="noStrike" dirty="0">
                          <a:latin typeface="仿宋"/>
                        </a:rPr>
                        <a:t>2</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400" b="1" i="0" u="none" strike="noStrike" dirty="0">
                          <a:solidFill>
                            <a:srgbClr val="FF0000"/>
                          </a:solidFill>
                          <a:latin typeface="仿宋"/>
                        </a:rPr>
                        <a:t>4</a:t>
                      </a:r>
                      <a:r>
                        <a:rPr lang="zh-CN" altLang="en-US" sz="1400" b="1" i="0" u="none" strike="noStrike" dirty="0">
                          <a:solidFill>
                            <a:srgbClr val="FF0000"/>
                          </a:solidFill>
                          <a:latin typeface="仿宋"/>
                        </a:rPr>
                        <a:t>月</a:t>
                      </a:r>
                      <a:r>
                        <a:rPr lang="en-US" altLang="zh-CN" sz="1400" b="1" i="0" u="none" strike="noStrike" dirty="0">
                          <a:solidFill>
                            <a:srgbClr val="FF0000"/>
                          </a:solidFill>
                          <a:latin typeface="仿宋"/>
                        </a:rPr>
                        <a:t>15</a:t>
                      </a:r>
                      <a:r>
                        <a:rPr lang="zh-CN" altLang="en-US" sz="1400" b="1" i="0" u="none" strike="noStrike" dirty="0">
                          <a:solidFill>
                            <a:srgbClr val="FF0000"/>
                          </a:solidFill>
                          <a:latin typeface="仿宋"/>
                        </a:rPr>
                        <a:t>日前</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1" i="0" u="none" strike="noStrike" dirty="0">
                          <a:solidFill>
                            <a:srgbClr val="FF0000"/>
                          </a:solidFill>
                          <a:latin typeface="仿宋"/>
                        </a:rPr>
                        <a:t>完成基础数据修改上报工作</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1" i="0" u="none" strike="noStrike" dirty="0">
                          <a:solidFill>
                            <a:srgbClr val="FF0000"/>
                          </a:solidFill>
                          <a:latin typeface="仿宋"/>
                        </a:rPr>
                        <a:t>教学点</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1" i="0" u="none" strike="noStrike" dirty="0">
                          <a:solidFill>
                            <a:srgbClr val="FF0000"/>
                          </a:solidFill>
                          <a:latin typeface="仿宋"/>
                        </a:rPr>
                        <a:t>包括单位基础信息、人员信息等，如有新增或变更，请提交新信息。部分修改信息须经主办院校或教育局审批后方能生效，</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4233">
                <a:tc vMerge="1">
                  <a:txBody>
                    <a:bodyPr/>
                    <a:lstStyle/>
                    <a:p>
                      <a:endParaRPr lang="zh-CN" altLang="en-US"/>
                    </a:p>
                  </a:txBody>
                  <a:tcPr/>
                </a:tc>
                <a:tc>
                  <a:txBody>
                    <a:bodyPr/>
                    <a:lstStyle/>
                    <a:p>
                      <a:pPr algn="ctr" fontAlgn="ctr"/>
                      <a:r>
                        <a:rPr lang="en-US" altLang="zh-CN" sz="1400" b="0" i="0" u="none" strike="noStrike">
                          <a:latin typeface="仿宋"/>
                        </a:rPr>
                        <a:t>3</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400" b="0" i="0" u="none" strike="noStrike" dirty="0">
                          <a:latin typeface="仿宋"/>
                        </a:rPr>
                        <a:t>4</a:t>
                      </a:r>
                      <a:r>
                        <a:rPr lang="zh-CN" altLang="en-US" sz="1400" b="0" i="0" u="none" strike="noStrike" dirty="0">
                          <a:latin typeface="仿宋"/>
                        </a:rPr>
                        <a:t>月</a:t>
                      </a:r>
                      <a:r>
                        <a:rPr lang="en-US" altLang="zh-CN" sz="1400" b="0" i="0" u="none" strike="noStrike" dirty="0">
                          <a:latin typeface="仿宋"/>
                        </a:rPr>
                        <a:t>30</a:t>
                      </a:r>
                      <a:r>
                        <a:rPr lang="zh-CN" altLang="en-US" sz="1400" b="0" i="0" u="none" strike="noStrike" dirty="0">
                          <a:latin typeface="仿宋"/>
                        </a:rPr>
                        <a:t>日前</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0" i="0" u="none" strike="noStrike" dirty="0">
                          <a:latin typeface="仿宋"/>
                        </a:rPr>
                        <a:t>完成在校生信息上传</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0" i="0" u="none" strike="noStrike" dirty="0">
                          <a:latin typeface="仿宋"/>
                        </a:rPr>
                        <a:t>主办高校</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0" i="0" u="none" strike="noStrike" dirty="0">
                          <a:latin typeface="仿宋"/>
                        </a:rPr>
                        <a:t>主办高校上传当前所有在校生信息。</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17694">
                <a:tc vMerge="1">
                  <a:txBody>
                    <a:bodyPr/>
                    <a:lstStyle/>
                    <a:p>
                      <a:endParaRPr lang="zh-CN" altLang="en-US"/>
                    </a:p>
                  </a:txBody>
                  <a:tcPr/>
                </a:tc>
                <a:tc>
                  <a:txBody>
                    <a:bodyPr/>
                    <a:lstStyle/>
                    <a:p>
                      <a:pPr algn="ctr" fontAlgn="ctr"/>
                      <a:r>
                        <a:rPr lang="en-US" altLang="zh-CN" sz="1400" b="0" i="0" u="none" strike="noStrike">
                          <a:latin typeface="仿宋"/>
                        </a:rPr>
                        <a:t>4</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400" b="0" i="0" u="none" strike="noStrike" dirty="0">
                          <a:latin typeface="仿宋"/>
                        </a:rPr>
                        <a:t>5</a:t>
                      </a:r>
                      <a:r>
                        <a:rPr lang="zh-CN" altLang="en-US" sz="1400" b="0" i="0" u="none" strike="noStrike" dirty="0">
                          <a:latin typeface="仿宋"/>
                        </a:rPr>
                        <a:t>月</a:t>
                      </a:r>
                      <a:r>
                        <a:rPr lang="en-US" altLang="zh-CN" sz="1400" b="0" i="0" u="none" strike="noStrike" dirty="0">
                          <a:latin typeface="仿宋"/>
                        </a:rPr>
                        <a:t>10</a:t>
                      </a:r>
                      <a:r>
                        <a:rPr lang="zh-CN" altLang="en-US" sz="1400" b="0" i="0" u="none" strike="noStrike" dirty="0">
                          <a:latin typeface="仿宋"/>
                        </a:rPr>
                        <a:t>日前</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0" i="0" u="none" strike="noStrike" dirty="0">
                          <a:latin typeface="仿宋"/>
                        </a:rPr>
                        <a:t>指定教学计划</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0" i="0" u="none" strike="noStrike" dirty="0">
                          <a:latin typeface="仿宋"/>
                        </a:rPr>
                        <a:t>主办高校</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0" i="0" u="none" strike="noStrike" dirty="0">
                          <a:latin typeface="仿宋"/>
                        </a:rPr>
                        <a:t>给所有班级指定教学计划，设置课程学期差和考试学期差</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95198">
                <a:tc vMerge="1">
                  <a:txBody>
                    <a:bodyPr/>
                    <a:lstStyle/>
                    <a:p>
                      <a:endParaRPr lang="zh-CN" altLang="en-US"/>
                    </a:p>
                  </a:txBody>
                  <a:tcPr/>
                </a:tc>
                <a:tc>
                  <a:txBody>
                    <a:bodyPr/>
                    <a:lstStyle/>
                    <a:p>
                      <a:pPr algn="ctr" fontAlgn="ctr"/>
                      <a:r>
                        <a:rPr lang="en-US" altLang="zh-CN" sz="1400" b="1" i="0" u="none" strike="noStrike" dirty="0">
                          <a:solidFill>
                            <a:srgbClr val="FF0000"/>
                          </a:solidFill>
                          <a:latin typeface="仿宋"/>
                        </a:rPr>
                        <a:t>5</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400" b="1" i="0" u="none" strike="noStrike" dirty="0">
                          <a:solidFill>
                            <a:srgbClr val="FF0000"/>
                          </a:solidFill>
                          <a:latin typeface="仿宋"/>
                        </a:rPr>
                        <a:t>5</a:t>
                      </a:r>
                      <a:r>
                        <a:rPr lang="zh-CN" altLang="en-US" sz="1400" b="1" i="0" u="none" strike="noStrike" dirty="0">
                          <a:solidFill>
                            <a:srgbClr val="FF0000"/>
                          </a:solidFill>
                          <a:latin typeface="仿宋"/>
                        </a:rPr>
                        <a:t>月</a:t>
                      </a:r>
                      <a:r>
                        <a:rPr lang="en-US" altLang="zh-CN" sz="1400" b="1" i="0" u="none" strike="noStrike" dirty="0">
                          <a:solidFill>
                            <a:srgbClr val="FF0000"/>
                          </a:solidFill>
                          <a:latin typeface="仿宋"/>
                        </a:rPr>
                        <a:t>20</a:t>
                      </a:r>
                      <a:r>
                        <a:rPr lang="zh-CN" altLang="en-US" sz="1400" b="1" i="0" u="none" strike="noStrike" dirty="0">
                          <a:solidFill>
                            <a:srgbClr val="FF0000"/>
                          </a:solidFill>
                          <a:latin typeface="仿宋"/>
                        </a:rPr>
                        <a:t>前</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1" i="0" u="none" strike="noStrike" dirty="0">
                          <a:solidFill>
                            <a:srgbClr val="FF0000"/>
                          </a:solidFill>
                          <a:latin typeface="仿宋"/>
                        </a:rPr>
                        <a:t>上传成人高等教育所有班级面授课程安排信息，上报考试时间</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1" i="0" u="none" strike="noStrike" dirty="0">
                          <a:solidFill>
                            <a:srgbClr val="FF0000"/>
                          </a:solidFill>
                          <a:latin typeface="仿宋"/>
                        </a:rPr>
                        <a:t>教学点</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1" i="0" u="none" strike="noStrike" dirty="0">
                          <a:solidFill>
                            <a:srgbClr val="FF0000"/>
                          </a:solidFill>
                          <a:latin typeface="仿宋"/>
                        </a:rPr>
                        <a:t>教学点上传当前所有班级</a:t>
                      </a:r>
                      <a:r>
                        <a:rPr lang="en-US" altLang="zh-CN" sz="1400" b="1" i="0" u="none" strike="noStrike" dirty="0">
                          <a:solidFill>
                            <a:srgbClr val="FF0000"/>
                          </a:solidFill>
                          <a:latin typeface="仿宋"/>
                        </a:rPr>
                        <a:t>6</a:t>
                      </a:r>
                      <a:r>
                        <a:rPr lang="zh-CN" altLang="en-US" sz="1400" b="1" i="0" u="none" strike="noStrike" dirty="0">
                          <a:solidFill>
                            <a:srgbClr val="FF0000"/>
                          </a:solidFill>
                          <a:latin typeface="仿宋"/>
                        </a:rPr>
                        <a:t>月至</a:t>
                      </a:r>
                      <a:r>
                        <a:rPr lang="en-US" altLang="zh-CN" sz="1400" b="1" i="0" u="none" strike="noStrike" dirty="0">
                          <a:solidFill>
                            <a:srgbClr val="FF0000"/>
                          </a:solidFill>
                          <a:latin typeface="仿宋"/>
                        </a:rPr>
                        <a:t>11</a:t>
                      </a:r>
                      <a:r>
                        <a:rPr lang="zh-CN" altLang="en-US" sz="1400" b="1" i="0" u="none" strike="noStrike" dirty="0">
                          <a:solidFill>
                            <a:srgbClr val="FF0000"/>
                          </a:solidFill>
                          <a:latin typeface="仿宋"/>
                        </a:rPr>
                        <a:t>月考试时间安排、面授课程安排信息。</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95198">
                <a:tc vMerge="1">
                  <a:txBody>
                    <a:bodyPr/>
                    <a:lstStyle/>
                    <a:p>
                      <a:endParaRPr lang="zh-CN" altLang="en-US"/>
                    </a:p>
                  </a:txBody>
                  <a:tcPr/>
                </a:tc>
                <a:tc>
                  <a:txBody>
                    <a:bodyPr/>
                    <a:lstStyle/>
                    <a:p>
                      <a:pPr algn="ctr" fontAlgn="ctr"/>
                      <a:r>
                        <a:rPr lang="en-US" altLang="zh-CN" sz="1400" b="0" i="0" u="none" strike="noStrike" dirty="0">
                          <a:latin typeface="仿宋"/>
                        </a:rPr>
                        <a:t>6</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400" b="0" i="0" u="none" strike="noStrike" dirty="0">
                          <a:latin typeface="仿宋"/>
                        </a:rPr>
                        <a:t>10</a:t>
                      </a:r>
                      <a:r>
                        <a:rPr lang="zh-CN" altLang="en-US" sz="1400" b="0" i="0" u="none" strike="noStrike" dirty="0">
                          <a:latin typeface="仿宋"/>
                        </a:rPr>
                        <a:t>月</a:t>
                      </a:r>
                      <a:r>
                        <a:rPr lang="en-US" altLang="zh-CN" sz="1400" b="0" i="0" u="none" strike="noStrike" dirty="0">
                          <a:latin typeface="仿宋"/>
                        </a:rPr>
                        <a:t>15</a:t>
                      </a:r>
                      <a:r>
                        <a:rPr lang="zh-CN" altLang="en-US" sz="1400" b="0" i="0" u="none" strike="noStrike" dirty="0">
                          <a:latin typeface="仿宋"/>
                        </a:rPr>
                        <a:t>日前</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0" i="0" u="none" strike="noStrike" dirty="0">
                          <a:latin typeface="仿宋"/>
                        </a:rPr>
                        <a:t>完成基础数据修改上报工作</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0" i="0" u="none" strike="noStrike" dirty="0">
                          <a:latin typeface="仿宋"/>
                        </a:rPr>
                        <a:t>主办高校</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0" i="0" u="none" strike="noStrike" dirty="0">
                          <a:latin typeface="仿宋"/>
                        </a:rPr>
                        <a:t>包括学校基础信息、人员信息、教学计划等，如有新增或变更，请提交新信息。部分修改信息须经教育厅审批后方能生效，</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95198">
                <a:tc vMerge="1">
                  <a:txBody>
                    <a:bodyPr/>
                    <a:lstStyle/>
                    <a:p>
                      <a:endParaRPr lang="zh-CN" altLang="en-US"/>
                    </a:p>
                  </a:txBody>
                  <a:tcPr/>
                </a:tc>
                <a:tc>
                  <a:txBody>
                    <a:bodyPr/>
                    <a:lstStyle/>
                    <a:p>
                      <a:pPr algn="ctr" fontAlgn="ctr"/>
                      <a:r>
                        <a:rPr lang="en-US" altLang="zh-CN" sz="1400" b="0" i="0" u="none" strike="noStrike">
                          <a:latin typeface="仿宋"/>
                        </a:rPr>
                        <a:t>7</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400" b="1" i="0" u="none" strike="noStrike" dirty="0">
                          <a:solidFill>
                            <a:srgbClr val="FF0000"/>
                          </a:solidFill>
                          <a:latin typeface="仿宋"/>
                        </a:rPr>
                        <a:t>10</a:t>
                      </a:r>
                      <a:r>
                        <a:rPr lang="zh-CN" altLang="en-US" sz="1400" b="1" i="0" u="none" strike="noStrike" dirty="0">
                          <a:solidFill>
                            <a:srgbClr val="FF0000"/>
                          </a:solidFill>
                          <a:latin typeface="仿宋"/>
                        </a:rPr>
                        <a:t>月</a:t>
                      </a:r>
                      <a:r>
                        <a:rPr lang="en-US" altLang="zh-CN" sz="1400" b="1" i="0" u="none" strike="noStrike" dirty="0">
                          <a:solidFill>
                            <a:srgbClr val="FF0000"/>
                          </a:solidFill>
                          <a:latin typeface="仿宋"/>
                        </a:rPr>
                        <a:t>15</a:t>
                      </a:r>
                      <a:r>
                        <a:rPr lang="zh-CN" altLang="en-US" sz="1400" b="1" i="0" u="none" strike="noStrike" dirty="0">
                          <a:solidFill>
                            <a:srgbClr val="FF0000"/>
                          </a:solidFill>
                          <a:latin typeface="仿宋"/>
                        </a:rPr>
                        <a:t>日前</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1" i="0" u="none" strike="noStrike" dirty="0">
                          <a:solidFill>
                            <a:srgbClr val="FF0000"/>
                          </a:solidFill>
                          <a:latin typeface="仿宋"/>
                        </a:rPr>
                        <a:t>完成基础数据修改上报工作</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1" i="0" u="none" strike="noStrike" dirty="0">
                          <a:solidFill>
                            <a:srgbClr val="FF0000"/>
                          </a:solidFill>
                          <a:latin typeface="仿宋"/>
                        </a:rPr>
                        <a:t>教学点</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1" i="0" u="none" strike="noStrike" dirty="0">
                          <a:solidFill>
                            <a:srgbClr val="FF0000"/>
                          </a:solidFill>
                          <a:latin typeface="仿宋"/>
                        </a:rPr>
                        <a:t>包括单位基础信息、人员信息等，如有新增或变更，请提交新信息。部分修改信息须经主办院校或教育局审批后方能生效，</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4233">
                <a:tc vMerge="1">
                  <a:txBody>
                    <a:bodyPr/>
                    <a:lstStyle/>
                    <a:p>
                      <a:endParaRPr lang="zh-CN" altLang="en-US"/>
                    </a:p>
                  </a:txBody>
                  <a:tcPr/>
                </a:tc>
                <a:tc>
                  <a:txBody>
                    <a:bodyPr/>
                    <a:lstStyle/>
                    <a:p>
                      <a:pPr algn="ctr" fontAlgn="ctr"/>
                      <a:r>
                        <a:rPr lang="en-US" altLang="zh-CN" sz="1400" b="0" i="0" u="none" strike="noStrike">
                          <a:latin typeface="仿宋"/>
                        </a:rPr>
                        <a:t>8</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400" b="0" i="0" u="none" strike="noStrike">
                          <a:latin typeface="仿宋"/>
                        </a:rPr>
                        <a:t>10</a:t>
                      </a:r>
                      <a:r>
                        <a:rPr lang="zh-CN" altLang="en-US" sz="1400" b="0" i="0" u="none" strike="noStrike">
                          <a:latin typeface="仿宋"/>
                        </a:rPr>
                        <a:t>月</a:t>
                      </a:r>
                      <a:r>
                        <a:rPr lang="en-US" altLang="zh-CN" sz="1400" b="0" i="0" u="none" strike="noStrike">
                          <a:latin typeface="仿宋"/>
                        </a:rPr>
                        <a:t>31</a:t>
                      </a:r>
                      <a:r>
                        <a:rPr lang="zh-CN" altLang="en-US" sz="1400" b="0" i="0" u="none" strike="noStrike">
                          <a:latin typeface="仿宋"/>
                        </a:rPr>
                        <a:t>日前</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0" i="0" u="none" strike="noStrike">
                          <a:latin typeface="仿宋"/>
                        </a:rPr>
                        <a:t>完成在校生信息上传</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0" i="0" u="none" strike="noStrike">
                          <a:latin typeface="仿宋"/>
                        </a:rPr>
                        <a:t>主办高校</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0" i="0" u="none" strike="noStrike" dirty="0">
                          <a:latin typeface="仿宋"/>
                        </a:rPr>
                        <a:t>主办高校上传当前所有在校生信息。</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17694">
                <a:tc vMerge="1">
                  <a:txBody>
                    <a:bodyPr/>
                    <a:lstStyle/>
                    <a:p>
                      <a:endParaRPr lang="zh-CN" altLang="en-US"/>
                    </a:p>
                  </a:txBody>
                  <a:tcPr/>
                </a:tc>
                <a:tc>
                  <a:txBody>
                    <a:bodyPr/>
                    <a:lstStyle/>
                    <a:p>
                      <a:pPr algn="ctr" fontAlgn="ctr"/>
                      <a:r>
                        <a:rPr lang="en-US" altLang="zh-CN" sz="1400" b="0" i="0" u="none" strike="noStrike">
                          <a:latin typeface="仿宋"/>
                        </a:rPr>
                        <a:t>9</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400" b="0" i="0" u="none" strike="noStrike" dirty="0">
                          <a:latin typeface="仿宋"/>
                        </a:rPr>
                        <a:t>11</a:t>
                      </a:r>
                      <a:r>
                        <a:rPr lang="zh-CN" altLang="en-US" sz="1400" b="0" i="0" u="none" strike="noStrike" dirty="0">
                          <a:latin typeface="仿宋"/>
                        </a:rPr>
                        <a:t>月</a:t>
                      </a:r>
                      <a:r>
                        <a:rPr lang="en-US" altLang="zh-CN" sz="1400" b="0" i="0" u="none" strike="noStrike" dirty="0">
                          <a:latin typeface="仿宋"/>
                        </a:rPr>
                        <a:t>5</a:t>
                      </a:r>
                      <a:r>
                        <a:rPr lang="zh-CN" altLang="en-US" sz="1400" b="0" i="0" u="none" strike="noStrike" dirty="0">
                          <a:latin typeface="仿宋"/>
                        </a:rPr>
                        <a:t>日前</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0" i="0" u="none" strike="noStrike">
                          <a:latin typeface="仿宋"/>
                        </a:rPr>
                        <a:t>指定教学计划</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0" i="0" u="none" strike="noStrike">
                          <a:latin typeface="仿宋"/>
                        </a:rPr>
                        <a:t>主办高校</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0" i="0" u="none" strike="noStrike" dirty="0">
                          <a:latin typeface="仿宋"/>
                        </a:rPr>
                        <a:t>给所有班级指定教学计划，设置课程学期差和考试学期差</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95198">
                <a:tc vMerge="1">
                  <a:txBody>
                    <a:bodyPr/>
                    <a:lstStyle/>
                    <a:p>
                      <a:endParaRPr lang="zh-CN" altLang="en-US"/>
                    </a:p>
                  </a:txBody>
                  <a:tcPr/>
                </a:tc>
                <a:tc>
                  <a:txBody>
                    <a:bodyPr/>
                    <a:lstStyle/>
                    <a:p>
                      <a:pPr algn="ctr" fontAlgn="ctr"/>
                      <a:r>
                        <a:rPr lang="en-US" altLang="zh-CN" sz="1400" b="0" i="0" u="none" strike="noStrike">
                          <a:latin typeface="仿宋"/>
                        </a:rPr>
                        <a:t>10</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400" b="1" i="0" u="none" strike="noStrike" dirty="0">
                          <a:solidFill>
                            <a:srgbClr val="FF0000"/>
                          </a:solidFill>
                          <a:latin typeface="仿宋"/>
                        </a:rPr>
                        <a:t>11</a:t>
                      </a:r>
                      <a:r>
                        <a:rPr lang="zh-CN" altLang="en-US" sz="1400" b="1" i="0" u="none" strike="noStrike" dirty="0">
                          <a:solidFill>
                            <a:srgbClr val="FF0000"/>
                          </a:solidFill>
                          <a:latin typeface="仿宋"/>
                        </a:rPr>
                        <a:t>月</a:t>
                      </a:r>
                      <a:r>
                        <a:rPr lang="en-US" altLang="zh-CN" sz="1400" b="1" i="0" u="none" strike="noStrike" dirty="0">
                          <a:solidFill>
                            <a:srgbClr val="FF0000"/>
                          </a:solidFill>
                          <a:latin typeface="仿宋"/>
                        </a:rPr>
                        <a:t>10</a:t>
                      </a:r>
                      <a:r>
                        <a:rPr lang="zh-CN" altLang="en-US" sz="1400" b="1" i="0" u="none" strike="noStrike" dirty="0">
                          <a:solidFill>
                            <a:srgbClr val="FF0000"/>
                          </a:solidFill>
                          <a:latin typeface="仿宋"/>
                        </a:rPr>
                        <a:t>日前</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1" i="0" u="none" strike="noStrike" dirty="0">
                          <a:solidFill>
                            <a:srgbClr val="FF0000"/>
                          </a:solidFill>
                          <a:latin typeface="仿宋"/>
                        </a:rPr>
                        <a:t>上传成人高等教育所有班级面授课程安排信息，上报考试时间</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1" i="0" u="none" strike="noStrike" dirty="0">
                          <a:solidFill>
                            <a:srgbClr val="FF0000"/>
                          </a:solidFill>
                          <a:latin typeface="仿宋"/>
                        </a:rPr>
                        <a:t>教学点</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1" i="0" u="none" strike="noStrike" dirty="0">
                          <a:solidFill>
                            <a:srgbClr val="FF0000"/>
                          </a:solidFill>
                          <a:latin typeface="仿宋"/>
                        </a:rPr>
                        <a:t>教学点上传当前所有班级</a:t>
                      </a:r>
                      <a:r>
                        <a:rPr lang="en-US" altLang="zh-CN" sz="1400" b="1" i="0" u="none" strike="noStrike" dirty="0">
                          <a:solidFill>
                            <a:srgbClr val="FF0000"/>
                          </a:solidFill>
                          <a:latin typeface="仿宋"/>
                        </a:rPr>
                        <a:t>12</a:t>
                      </a:r>
                      <a:r>
                        <a:rPr lang="zh-CN" altLang="en-US" sz="1400" b="1" i="0" u="none" strike="noStrike" dirty="0">
                          <a:solidFill>
                            <a:srgbClr val="FF0000"/>
                          </a:solidFill>
                          <a:latin typeface="仿宋"/>
                        </a:rPr>
                        <a:t>月至次年</a:t>
                      </a:r>
                      <a:r>
                        <a:rPr lang="en-US" altLang="zh-CN" sz="1400" b="1" i="0" u="none" strike="noStrike" dirty="0">
                          <a:solidFill>
                            <a:srgbClr val="FF0000"/>
                          </a:solidFill>
                          <a:latin typeface="仿宋"/>
                        </a:rPr>
                        <a:t>5</a:t>
                      </a:r>
                      <a:r>
                        <a:rPr lang="zh-CN" altLang="en-US" sz="1400" b="1" i="0" u="none" strike="noStrike" dirty="0">
                          <a:solidFill>
                            <a:srgbClr val="FF0000"/>
                          </a:solidFill>
                          <a:latin typeface="仿宋"/>
                        </a:rPr>
                        <a:t>月考试安排、面授课程安排信息。</a:t>
                      </a:r>
                    </a:p>
                  </a:txBody>
                  <a:tcPr marL="5796" marR="5796" marT="57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页脚占位符 3"/>
          <p:cNvSpPr>
            <a:spLocks noGrp="1"/>
          </p:cNvSpPr>
          <p:nvPr>
            <p:ph type="ftr" sz="quarter" idx="4294967295"/>
          </p:nvPr>
        </p:nvSpPr>
        <p:spPr>
          <a:xfrm>
            <a:off x="6477000" y="6586538"/>
            <a:ext cx="2057400" cy="304800"/>
          </a:xfrm>
          <a:prstGeom prst="rect">
            <a:avLst/>
          </a:prstGeom>
        </p:spPr>
        <p:txBody>
          <a:bodyPr/>
          <a:lstStyle/>
          <a:p>
            <a:r>
              <a:rPr lang="en-US" altLang="zh-CN"/>
              <a:t>www.themegallery.com</a:t>
            </a:r>
          </a:p>
        </p:txBody>
      </p:sp>
      <p:sp>
        <p:nvSpPr>
          <p:cNvPr id="41986" name="Rectangle 2"/>
          <p:cNvSpPr>
            <a:spLocks noGrp="1" noChangeArrowheads="1"/>
          </p:cNvSpPr>
          <p:nvPr>
            <p:ph type="title"/>
          </p:nvPr>
        </p:nvSpPr>
        <p:spPr/>
        <p:txBody>
          <a:bodyPr/>
          <a:lstStyle/>
          <a:p>
            <a:r>
              <a:rPr lang="zh-CN" altLang="en-US" sz="3600" dirty="0" smtClean="0">
                <a:solidFill>
                  <a:srgbClr val="FFFF00"/>
                </a:solidFill>
                <a:latin typeface="华文楷体" pitchFamily="2" charset="-122"/>
                <a:ea typeface="华文楷体" pitchFamily="2" charset="-122"/>
              </a:rPr>
              <a:t>工作计划配档表（续）</a:t>
            </a:r>
            <a:endParaRPr lang="en-US" altLang="zh-CN" sz="3600" dirty="0">
              <a:solidFill>
                <a:srgbClr val="FFFF00"/>
              </a:solidFill>
              <a:latin typeface="华文楷体" pitchFamily="2" charset="-122"/>
              <a:ea typeface="华文楷体" pitchFamily="2" charset="-122"/>
            </a:endParaRPr>
          </a:p>
        </p:txBody>
      </p:sp>
      <p:graphicFrame>
        <p:nvGraphicFramePr>
          <p:cNvPr id="6" name="表格 5"/>
          <p:cNvGraphicFramePr>
            <a:graphicFrameLocks noGrp="1"/>
          </p:cNvGraphicFramePr>
          <p:nvPr/>
        </p:nvGraphicFramePr>
        <p:xfrm>
          <a:off x="642909" y="928670"/>
          <a:ext cx="7929619" cy="5572163"/>
        </p:xfrm>
        <a:graphic>
          <a:graphicData uri="http://schemas.openxmlformats.org/drawingml/2006/table">
            <a:tbl>
              <a:tblPr/>
              <a:tblGrid>
                <a:gridCol w="940310"/>
                <a:gridCol w="422575"/>
                <a:gridCol w="929259"/>
                <a:gridCol w="1565509"/>
                <a:gridCol w="850565"/>
                <a:gridCol w="3221401"/>
              </a:tblGrid>
              <a:tr h="763311">
                <a:tc rowSpan="4">
                  <a:txBody>
                    <a:bodyPr/>
                    <a:lstStyle/>
                    <a:p>
                      <a:pPr algn="ctr" fontAlgn="ctr"/>
                      <a:r>
                        <a:rPr lang="zh-CN" altLang="en-US" sz="1400" b="0" i="0" u="none" strike="noStrike" dirty="0">
                          <a:latin typeface="仿宋"/>
                        </a:rPr>
                        <a:t>教学点年检</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400" b="0" i="0" u="none" strike="noStrike">
                          <a:latin typeface="仿宋"/>
                        </a:rPr>
                        <a:t>1</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400" b="0" i="0" u="none" strike="noStrike">
                          <a:latin typeface="仿宋"/>
                        </a:rPr>
                        <a:t>4</a:t>
                      </a:r>
                      <a:r>
                        <a:rPr lang="zh-CN" altLang="en-US" sz="1400" b="0" i="0" u="none" strike="noStrike">
                          <a:latin typeface="仿宋"/>
                        </a:rPr>
                        <a:t>月下旬</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0" i="0" u="none" strike="noStrike">
                          <a:latin typeface="仿宋"/>
                        </a:rPr>
                        <a:t>公告上一年度函授站、学习中心年检结果</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0" i="0" u="none" strike="noStrike">
                          <a:latin typeface="仿宋"/>
                        </a:rPr>
                        <a:t>教育厅</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0" i="0" u="none" strike="noStrike">
                          <a:latin typeface="仿宋"/>
                        </a:rPr>
                        <a:t>在教育厅网站发文公布</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70878">
                <a:tc vMerge="1">
                  <a:txBody>
                    <a:bodyPr/>
                    <a:lstStyle/>
                    <a:p>
                      <a:endParaRPr lang="zh-CN" altLang="en-US"/>
                    </a:p>
                  </a:txBody>
                  <a:tcPr/>
                </a:tc>
                <a:tc>
                  <a:txBody>
                    <a:bodyPr/>
                    <a:lstStyle/>
                    <a:p>
                      <a:pPr algn="ctr" fontAlgn="ctr"/>
                      <a:r>
                        <a:rPr lang="en-US" altLang="zh-CN" sz="1400" b="1" i="0" u="none" strike="noStrike" dirty="0">
                          <a:solidFill>
                            <a:srgbClr val="FF0000"/>
                          </a:solidFill>
                          <a:latin typeface="仿宋"/>
                        </a:rPr>
                        <a:t>2</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400" b="1" i="0" u="none" strike="noStrike" dirty="0">
                          <a:solidFill>
                            <a:srgbClr val="FF0000"/>
                          </a:solidFill>
                          <a:latin typeface="仿宋"/>
                        </a:rPr>
                        <a:t>11</a:t>
                      </a:r>
                      <a:r>
                        <a:rPr lang="zh-CN" altLang="en-US" sz="1400" b="1" i="0" u="none" strike="noStrike" dirty="0">
                          <a:solidFill>
                            <a:srgbClr val="FF0000"/>
                          </a:solidFill>
                          <a:latin typeface="仿宋"/>
                        </a:rPr>
                        <a:t>月</a:t>
                      </a:r>
                      <a:r>
                        <a:rPr lang="en-US" altLang="zh-CN" sz="1400" b="1" i="0" u="none" strike="noStrike" dirty="0">
                          <a:solidFill>
                            <a:srgbClr val="FF0000"/>
                          </a:solidFill>
                          <a:latin typeface="仿宋"/>
                        </a:rPr>
                        <a:t>15</a:t>
                      </a:r>
                      <a:r>
                        <a:rPr lang="zh-CN" altLang="en-US" sz="1400" b="1" i="0" u="none" strike="noStrike" dirty="0">
                          <a:solidFill>
                            <a:srgbClr val="FF0000"/>
                          </a:solidFill>
                          <a:latin typeface="仿宋"/>
                        </a:rPr>
                        <a:t>日</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1" i="0" u="none" strike="noStrike" dirty="0">
                          <a:solidFill>
                            <a:srgbClr val="FF0000"/>
                          </a:solidFill>
                          <a:latin typeface="仿宋"/>
                        </a:rPr>
                        <a:t>教学点提交年检报告</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1" i="0" u="none" strike="noStrike" dirty="0">
                          <a:solidFill>
                            <a:srgbClr val="FF0000"/>
                          </a:solidFill>
                          <a:latin typeface="仿宋"/>
                        </a:rPr>
                        <a:t>教学点</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1" i="0" u="none" strike="noStrike" dirty="0">
                          <a:solidFill>
                            <a:srgbClr val="FF0000"/>
                          </a:solidFill>
                          <a:latin typeface="仿宋"/>
                        </a:rPr>
                        <a:t>函授站、学习中心按有关规定，认真做好自评，并于</a:t>
                      </a:r>
                      <a:r>
                        <a:rPr lang="en-US" altLang="zh-CN" sz="1400" b="1" i="0" u="none" strike="noStrike" dirty="0">
                          <a:solidFill>
                            <a:srgbClr val="FF0000"/>
                          </a:solidFill>
                          <a:latin typeface="仿宋"/>
                        </a:rPr>
                        <a:t>11</a:t>
                      </a:r>
                      <a:r>
                        <a:rPr lang="zh-CN" altLang="en-US" sz="1400" b="1" i="0" u="none" strike="noStrike" dirty="0">
                          <a:solidFill>
                            <a:srgbClr val="FF0000"/>
                          </a:solidFill>
                          <a:latin typeface="仿宋"/>
                        </a:rPr>
                        <a:t>月</a:t>
                      </a:r>
                      <a:r>
                        <a:rPr lang="en-US" altLang="zh-CN" sz="1400" b="1" i="0" u="none" strike="noStrike" dirty="0">
                          <a:solidFill>
                            <a:srgbClr val="FF0000"/>
                          </a:solidFill>
                          <a:latin typeface="仿宋"/>
                        </a:rPr>
                        <a:t>15</a:t>
                      </a:r>
                      <a:r>
                        <a:rPr lang="zh-CN" altLang="en-US" sz="1400" b="1" i="0" u="none" strike="noStrike" dirty="0">
                          <a:solidFill>
                            <a:srgbClr val="FF0000"/>
                          </a:solidFill>
                          <a:latin typeface="仿宋"/>
                        </a:rPr>
                        <a:t>前通过</a:t>
                      </a:r>
                      <a:r>
                        <a:rPr lang="en-US" altLang="zh-CN" sz="1400" b="1" i="0" u="none" strike="noStrike" dirty="0">
                          <a:solidFill>
                            <a:srgbClr val="FF0000"/>
                          </a:solidFill>
                          <a:latin typeface="仿宋"/>
                        </a:rPr>
                        <a:t>"</a:t>
                      </a:r>
                      <a:r>
                        <a:rPr lang="zh-CN" altLang="en-US" sz="1400" b="1" i="0" u="none" strike="noStrike" dirty="0">
                          <a:solidFill>
                            <a:srgbClr val="FF0000"/>
                          </a:solidFill>
                          <a:latin typeface="仿宋"/>
                        </a:rPr>
                        <a:t>管理服务平台</a:t>
                      </a:r>
                      <a:r>
                        <a:rPr lang="en-US" altLang="zh-CN" sz="1400" b="1" i="0" u="none" strike="noStrike" dirty="0">
                          <a:solidFill>
                            <a:srgbClr val="FF0000"/>
                          </a:solidFill>
                          <a:latin typeface="仿宋"/>
                        </a:rPr>
                        <a:t>"</a:t>
                      </a:r>
                      <a:r>
                        <a:rPr lang="zh-CN" altLang="en-US" sz="1400" b="1" i="0" u="none" strike="noStrike" dirty="0">
                          <a:solidFill>
                            <a:srgbClr val="FF0000"/>
                          </a:solidFill>
                          <a:latin typeface="仿宋"/>
                        </a:rPr>
                        <a:t>向主办高校提交自评报告及函授站、学习中心年检表；上报面授、考试时间安排表；考试详细安排于期末考试前两周上报。</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18987">
                <a:tc vMerge="1">
                  <a:txBody>
                    <a:bodyPr/>
                    <a:lstStyle/>
                    <a:p>
                      <a:endParaRPr lang="zh-CN" altLang="en-US"/>
                    </a:p>
                  </a:txBody>
                  <a:tcPr/>
                </a:tc>
                <a:tc>
                  <a:txBody>
                    <a:bodyPr/>
                    <a:lstStyle/>
                    <a:p>
                      <a:pPr algn="ctr" fontAlgn="ctr"/>
                      <a:r>
                        <a:rPr lang="en-US" altLang="zh-CN" sz="1400" b="0" i="0" u="none" strike="noStrike">
                          <a:latin typeface="仿宋"/>
                        </a:rPr>
                        <a:t>3</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400" b="0" i="0" u="none" strike="noStrike">
                          <a:latin typeface="仿宋"/>
                        </a:rPr>
                        <a:t>11</a:t>
                      </a:r>
                      <a:r>
                        <a:rPr lang="zh-CN" altLang="en-US" sz="1400" b="0" i="0" u="none" strike="noStrike">
                          <a:latin typeface="仿宋"/>
                        </a:rPr>
                        <a:t>月</a:t>
                      </a:r>
                      <a:r>
                        <a:rPr lang="en-US" altLang="zh-CN" sz="1400" b="0" i="0" u="none" strike="noStrike">
                          <a:latin typeface="仿宋"/>
                        </a:rPr>
                        <a:t>30</a:t>
                      </a:r>
                      <a:r>
                        <a:rPr lang="zh-CN" altLang="en-US" sz="1400" b="0" i="0" u="none" strike="noStrike">
                          <a:latin typeface="仿宋"/>
                        </a:rPr>
                        <a:t>日前</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0" i="0" u="none" strike="noStrike" dirty="0">
                          <a:latin typeface="仿宋"/>
                        </a:rPr>
                        <a:t>主办高校审核本校教学点年检报告，做出结论后提交给市教育局。</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0" i="0" u="none" strike="noStrike">
                          <a:latin typeface="仿宋"/>
                        </a:rPr>
                        <a:t>主办高校</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0" i="0" u="none" strike="noStrike" dirty="0">
                          <a:latin typeface="仿宋"/>
                        </a:rPr>
                        <a:t>主办高校、试点高校按照年检工作要求，对本校函授站、学习中心进行年度检查</a:t>
                      </a:r>
                      <a:r>
                        <a:rPr lang="en-US" altLang="zh-CN" sz="1400" b="0" i="0" u="none" strike="noStrike" dirty="0">
                          <a:latin typeface="仿宋"/>
                        </a:rPr>
                        <a:t>,</a:t>
                      </a:r>
                      <a:r>
                        <a:rPr lang="zh-CN" altLang="en-US" sz="1400" b="0" i="0" u="none" strike="noStrike" dirty="0">
                          <a:latin typeface="仿宋"/>
                        </a:rPr>
                        <a:t>并逐一作出等次评定</a:t>
                      </a:r>
                      <a:r>
                        <a:rPr lang="en-US" altLang="zh-CN" sz="1400" b="0" i="0" u="none" strike="noStrike" dirty="0">
                          <a:latin typeface="仿宋"/>
                        </a:rPr>
                        <a:t>,</a:t>
                      </a:r>
                      <a:r>
                        <a:rPr lang="zh-CN" altLang="en-US" sz="1400" b="0" i="0" u="none" strike="noStrike" dirty="0">
                          <a:latin typeface="仿宋"/>
                        </a:rPr>
                        <a:t>并通过“管理服务平台”将年检结果于</a:t>
                      </a:r>
                      <a:r>
                        <a:rPr lang="en-US" altLang="zh-CN" sz="1400" b="0" i="0" u="none" strike="noStrike" dirty="0">
                          <a:latin typeface="仿宋"/>
                        </a:rPr>
                        <a:t>11</a:t>
                      </a:r>
                      <a:r>
                        <a:rPr lang="zh-CN" altLang="en-US" sz="1400" b="0" i="0" u="none" strike="noStrike" dirty="0">
                          <a:latin typeface="仿宋"/>
                        </a:rPr>
                        <a:t>月</a:t>
                      </a:r>
                      <a:r>
                        <a:rPr lang="en-US" altLang="zh-CN" sz="1400" b="0" i="0" u="none" strike="noStrike" dirty="0">
                          <a:latin typeface="仿宋"/>
                        </a:rPr>
                        <a:t>30</a:t>
                      </a:r>
                      <a:r>
                        <a:rPr lang="zh-CN" altLang="en-US" sz="1400" b="0" i="0" u="none" strike="noStrike" dirty="0">
                          <a:latin typeface="仿宋"/>
                        </a:rPr>
                        <a:t>日前提交给市教育局。</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18987">
                <a:tc vMerge="1">
                  <a:txBody>
                    <a:bodyPr/>
                    <a:lstStyle/>
                    <a:p>
                      <a:endParaRPr lang="zh-CN" altLang="en-US"/>
                    </a:p>
                  </a:txBody>
                  <a:tcPr/>
                </a:tc>
                <a:tc>
                  <a:txBody>
                    <a:bodyPr/>
                    <a:lstStyle/>
                    <a:p>
                      <a:pPr algn="ctr" fontAlgn="ctr"/>
                      <a:r>
                        <a:rPr lang="en-US" altLang="zh-CN" sz="1400" b="0" i="0" u="none" strike="noStrike">
                          <a:latin typeface="仿宋"/>
                        </a:rPr>
                        <a:t>4</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400" b="0" i="0" u="none" strike="noStrike">
                          <a:latin typeface="仿宋"/>
                        </a:rPr>
                        <a:t>12</a:t>
                      </a:r>
                      <a:r>
                        <a:rPr lang="zh-CN" altLang="en-US" sz="1400" b="0" i="0" u="none" strike="noStrike">
                          <a:latin typeface="仿宋"/>
                        </a:rPr>
                        <a:t>月</a:t>
                      </a:r>
                      <a:r>
                        <a:rPr lang="en-US" altLang="zh-CN" sz="1400" b="0" i="0" u="none" strike="noStrike">
                          <a:latin typeface="仿宋"/>
                        </a:rPr>
                        <a:t>31</a:t>
                      </a:r>
                      <a:r>
                        <a:rPr lang="zh-CN" altLang="en-US" sz="1400" b="0" i="0" u="none" strike="noStrike">
                          <a:latin typeface="仿宋"/>
                        </a:rPr>
                        <a:t>日前</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0" i="0" u="none" strike="noStrike">
                          <a:latin typeface="仿宋"/>
                        </a:rPr>
                        <a:t>市教育局年检，并将结果提交给省教育厅</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0" i="0" u="none" strike="noStrike" dirty="0">
                          <a:latin typeface="仿宋"/>
                        </a:rPr>
                        <a:t>市教育局</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0" i="0" u="none" strike="noStrike" dirty="0">
                          <a:latin typeface="仿宋"/>
                        </a:rPr>
                        <a:t>市教育局按照年检工作要求，组织专门人员，于</a:t>
                      </a:r>
                      <a:r>
                        <a:rPr lang="en-US" altLang="zh-CN" sz="1400" b="0" i="0" u="none" strike="noStrike" dirty="0">
                          <a:latin typeface="仿宋"/>
                        </a:rPr>
                        <a:t>2013</a:t>
                      </a:r>
                      <a:r>
                        <a:rPr lang="zh-CN" altLang="en-US" sz="1400" b="0" i="0" u="none" strike="noStrike" dirty="0">
                          <a:latin typeface="仿宋"/>
                        </a:rPr>
                        <a:t>年</a:t>
                      </a:r>
                      <a:r>
                        <a:rPr lang="en-US" altLang="zh-CN" sz="1400" b="0" i="0" u="none" strike="noStrike" dirty="0">
                          <a:latin typeface="仿宋"/>
                        </a:rPr>
                        <a:t>12</a:t>
                      </a:r>
                      <a:r>
                        <a:rPr lang="zh-CN" altLang="en-US" sz="1400" b="0" i="0" u="none" strike="noStrike" dirty="0">
                          <a:latin typeface="仿宋"/>
                        </a:rPr>
                        <a:t>月</a:t>
                      </a:r>
                      <a:r>
                        <a:rPr lang="en-US" altLang="zh-CN" sz="1400" b="0" i="0" u="none" strike="noStrike" dirty="0">
                          <a:latin typeface="仿宋"/>
                        </a:rPr>
                        <a:t>25</a:t>
                      </a:r>
                      <a:r>
                        <a:rPr lang="zh-CN" altLang="en-US" sz="1400" b="0" i="0" u="none" strike="noStrike" dirty="0">
                          <a:latin typeface="仿宋"/>
                        </a:rPr>
                        <a:t>日前对本市函授站、学习中心进行年度检查</a:t>
                      </a:r>
                      <a:r>
                        <a:rPr lang="en-US" altLang="zh-CN" sz="1400" b="0" i="0" u="none" strike="noStrike" dirty="0">
                          <a:latin typeface="仿宋"/>
                        </a:rPr>
                        <a:t>,</a:t>
                      </a:r>
                      <a:r>
                        <a:rPr lang="zh-CN" altLang="en-US" sz="1400" b="0" i="0" u="none" strike="noStrike" dirty="0">
                          <a:latin typeface="仿宋"/>
                        </a:rPr>
                        <a:t>并逐一作出等次评定</a:t>
                      </a:r>
                      <a:r>
                        <a:rPr lang="en-US" altLang="zh-CN" sz="1400" b="0" i="0" u="none" strike="noStrike" dirty="0">
                          <a:latin typeface="仿宋"/>
                        </a:rPr>
                        <a:t>,</a:t>
                      </a:r>
                      <a:r>
                        <a:rPr lang="zh-CN" altLang="en-US" sz="1400" b="0" i="0" u="none" strike="noStrike" dirty="0">
                          <a:latin typeface="仿宋"/>
                        </a:rPr>
                        <a:t>撰写年检工作总结报告，于</a:t>
                      </a:r>
                      <a:r>
                        <a:rPr lang="en-US" altLang="zh-CN" sz="1400" b="0" i="0" u="none" strike="noStrike" dirty="0">
                          <a:latin typeface="仿宋"/>
                        </a:rPr>
                        <a:t>12</a:t>
                      </a:r>
                      <a:r>
                        <a:rPr lang="zh-CN" altLang="en-US" sz="1400" b="0" i="0" u="none" strike="noStrike" dirty="0">
                          <a:latin typeface="仿宋"/>
                        </a:rPr>
                        <a:t>月</a:t>
                      </a:r>
                      <a:r>
                        <a:rPr lang="en-US" altLang="zh-CN" sz="1400" b="0" i="0" u="none" strike="noStrike" dirty="0">
                          <a:latin typeface="仿宋"/>
                        </a:rPr>
                        <a:t>31</a:t>
                      </a:r>
                      <a:r>
                        <a:rPr lang="zh-CN" altLang="en-US" sz="1400" b="0" i="0" u="none" strike="noStrike" dirty="0">
                          <a:latin typeface="仿宋"/>
                        </a:rPr>
                        <a:t>日前上报省教育厅。</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zh-CN" altLang="en-US" sz="3600" dirty="0" smtClean="0">
                <a:solidFill>
                  <a:srgbClr val="FFFF00"/>
                </a:solidFill>
                <a:latin typeface="华文楷体" pitchFamily="2" charset="-122"/>
                <a:ea typeface="华文楷体" pitchFamily="2" charset="-122"/>
              </a:rPr>
              <a:t>工作计划配档表（续）</a:t>
            </a:r>
            <a:endParaRPr lang="en-US" altLang="zh-CN" sz="3600" dirty="0">
              <a:solidFill>
                <a:srgbClr val="FFFF00"/>
              </a:solidFill>
              <a:latin typeface="华文楷体" pitchFamily="2" charset="-122"/>
              <a:ea typeface="华文楷体" pitchFamily="2" charset="-122"/>
            </a:endParaRPr>
          </a:p>
        </p:txBody>
      </p:sp>
      <p:sp>
        <p:nvSpPr>
          <p:cNvPr id="81926" name="AutoShape 6"/>
          <p:cNvSpPr>
            <a:spLocks noChangeAspect="1" noChangeArrowheads="1" noTextEdit="1"/>
          </p:cNvSpPr>
          <p:nvPr/>
        </p:nvSpPr>
        <p:spPr bwMode="gray">
          <a:xfrm>
            <a:off x="3222625" y="2995613"/>
            <a:ext cx="909638" cy="1244600"/>
          </a:xfrm>
          <a:prstGeom prst="rect">
            <a:avLst/>
          </a:prstGeom>
          <a:noFill/>
          <a:ln w="9525">
            <a:noFill/>
            <a:miter lim="800000"/>
            <a:headEnd/>
            <a:tailEnd/>
          </a:ln>
        </p:spPr>
        <p:txBody>
          <a:bodyPr/>
          <a:lstStyle/>
          <a:p>
            <a:endParaRPr lang="zh-CN" altLang="en-US"/>
          </a:p>
        </p:txBody>
      </p:sp>
      <p:sp>
        <p:nvSpPr>
          <p:cNvPr id="81928" name="AutoShape 8"/>
          <p:cNvSpPr>
            <a:spLocks noChangeAspect="1" noChangeArrowheads="1" noTextEdit="1"/>
          </p:cNvSpPr>
          <p:nvPr/>
        </p:nvSpPr>
        <p:spPr bwMode="gray">
          <a:xfrm flipH="1">
            <a:off x="4868863" y="2995613"/>
            <a:ext cx="909637" cy="1244600"/>
          </a:xfrm>
          <a:prstGeom prst="rect">
            <a:avLst/>
          </a:prstGeom>
          <a:noFill/>
          <a:ln w="9525">
            <a:noFill/>
            <a:miter lim="800000"/>
            <a:headEnd/>
            <a:tailEnd/>
          </a:ln>
        </p:spPr>
        <p:txBody>
          <a:bodyPr/>
          <a:lstStyle/>
          <a:p>
            <a:endParaRPr lang="zh-CN" altLang="en-US"/>
          </a:p>
        </p:txBody>
      </p:sp>
      <p:graphicFrame>
        <p:nvGraphicFramePr>
          <p:cNvPr id="24" name="表格 23"/>
          <p:cNvGraphicFramePr>
            <a:graphicFrameLocks noGrp="1"/>
          </p:cNvGraphicFramePr>
          <p:nvPr/>
        </p:nvGraphicFramePr>
        <p:xfrm>
          <a:off x="642911" y="785793"/>
          <a:ext cx="7858178" cy="5607768"/>
        </p:xfrm>
        <a:graphic>
          <a:graphicData uri="http://schemas.openxmlformats.org/drawingml/2006/table">
            <a:tbl>
              <a:tblPr/>
              <a:tblGrid>
                <a:gridCol w="714379"/>
                <a:gridCol w="428628"/>
                <a:gridCol w="1000132"/>
                <a:gridCol w="1857388"/>
                <a:gridCol w="1000132"/>
                <a:gridCol w="2857519"/>
              </a:tblGrid>
              <a:tr h="581626">
                <a:tc rowSpan="2">
                  <a:txBody>
                    <a:bodyPr/>
                    <a:lstStyle/>
                    <a:p>
                      <a:pPr algn="ctr" fontAlgn="ctr"/>
                      <a:r>
                        <a:rPr lang="zh-CN" altLang="en-US" sz="1400" b="0" i="0" u="none" strike="noStrike" dirty="0" smtClean="0">
                          <a:latin typeface="仿宋"/>
                        </a:rPr>
                        <a:t>考试</a:t>
                      </a:r>
                      <a:endParaRPr lang="en-US" altLang="zh-CN" sz="1400" b="0" i="0" u="none" strike="noStrike" dirty="0" smtClean="0">
                        <a:latin typeface="仿宋"/>
                      </a:endParaRPr>
                    </a:p>
                    <a:p>
                      <a:pPr algn="ctr" fontAlgn="ctr"/>
                      <a:r>
                        <a:rPr lang="zh-CN" altLang="en-US" sz="1400" b="0" i="0" u="none" strike="noStrike" dirty="0" smtClean="0">
                          <a:latin typeface="仿宋"/>
                        </a:rPr>
                        <a:t>管理</a:t>
                      </a:r>
                      <a:endParaRPr lang="zh-CN" altLang="en-US" sz="1400" b="0" i="0" u="none" strike="noStrike" dirty="0">
                        <a:latin typeface="仿宋"/>
                      </a:endParaRP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400" b="0" i="0" u="none" strike="noStrike">
                          <a:latin typeface="仿宋"/>
                        </a:rPr>
                        <a:t>1</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400" b="0" i="0" u="none" strike="noStrike">
                          <a:latin typeface="仿宋"/>
                        </a:rPr>
                        <a:t>6</a:t>
                      </a:r>
                      <a:r>
                        <a:rPr lang="zh-CN" altLang="en-US" sz="1400" b="0" i="0" u="none" strike="noStrike">
                          <a:latin typeface="仿宋"/>
                        </a:rPr>
                        <a:t>月上旬</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0" i="0" u="none" strike="noStrike">
                          <a:latin typeface="仿宋"/>
                        </a:rPr>
                        <a:t>制定期末考试巡考安排</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0" i="0" u="none" strike="noStrike" dirty="0">
                          <a:latin typeface="仿宋"/>
                        </a:rPr>
                        <a:t>教育厅</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0" i="0" u="none" strike="noStrike">
                          <a:latin typeface="仿宋"/>
                        </a:rPr>
                        <a:t>主办高校派专人到考试现场，协助巡考人员完成考试检查工作。</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81626">
                <a:tc vMerge="1">
                  <a:txBody>
                    <a:bodyPr/>
                    <a:lstStyle/>
                    <a:p>
                      <a:endParaRPr lang="zh-CN" altLang="en-US"/>
                    </a:p>
                  </a:txBody>
                  <a:tcPr/>
                </a:tc>
                <a:tc>
                  <a:txBody>
                    <a:bodyPr/>
                    <a:lstStyle/>
                    <a:p>
                      <a:pPr algn="ctr" fontAlgn="ctr"/>
                      <a:r>
                        <a:rPr lang="en-US" altLang="zh-CN" sz="1400" b="0" i="0" u="none" strike="noStrike" dirty="0">
                          <a:latin typeface="仿宋"/>
                        </a:rPr>
                        <a:t>2</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400" b="0" i="0" u="none" strike="noStrike" dirty="0">
                          <a:latin typeface="仿宋"/>
                        </a:rPr>
                        <a:t>12</a:t>
                      </a:r>
                      <a:r>
                        <a:rPr lang="zh-CN" altLang="en-US" sz="1400" b="0" i="0" u="none" strike="noStrike" dirty="0">
                          <a:latin typeface="仿宋"/>
                        </a:rPr>
                        <a:t>月上旬</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0" i="0" u="none" strike="noStrike">
                          <a:latin typeface="仿宋"/>
                        </a:rPr>
                        <a:t>制定期末考试巡考安排</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0" i="0" u="none" strike="noStrike" dirty="0">
                          <a:latin typeface="仿宋"/>
                        </a:rPr>
                        <a:t>教育厅</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0" i="0" u="none" strike="noStrike" dirty="0">
                          <a:latin typeface="仿宋"/>
                        </a:rPr>
                        <a:t>主办高校派专人到考试现场，协助巡考人员完成考试检查工作。</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8583">
                <a:tc rowSpan="4">
                  <a:txBody>
                    <a:bodyPr/>
                    <a:lstStyle/>
                    <a:p>
                      <a:pPr algn="ctr" fontAlgn="ctr"/>
                      <a:r>
                        <a:rPr lang="zh-CN" altLang="en-US" sz="1400" b="0" i="0" u="none" strike="noStrike" dirty="0" smtClean="0">
                          <a:latin typeface="仿宋"/>
                        </a:rPr>
                        <a:t>新增</a:t>
                      </a:r>
                      <a:endParaRPr lang="en-US" altLang="zh-CN" sz="1400" b="0" i="0" u="none" strike="noStrike" dirty="0" smtClean="0">
                        <a:latin typeface="仿宋"/>
                      </a:endParaRPr>
                    </a:p>
                    <a:p>
                      <a:pPr algn="ctr" fontAlgn="ctr"/>
                      <a:r>
                        <a:rPr lang="zh-CN" altLang="en-US" sz="1400" b="0" i="0" u="none" strike="noStrike" dirty="0" smtClean="0">
                          <a:latin typeface="仿宋"/>
                        </a:rPr>
                        <a:t>教学</a:t>
                      </a:r>
                      <a:r>
                        <a:rPr lang="zh-CN" altLang="en-US" sz="1400" b="0" i="0" u="none" strike="noStrike" dirty="0">
                          <a:latin typeface="仿宋"/>
                        </a:rPr>
                        <a:t>点</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400" b="0" i="0" u="none" strike="noStrike">
                          <a:latin typeface="仿宋"/>
                        </a:rPr>
                        <a:t>1</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400" b="0" i="0" u="none" strike="noStrike" dirty="0">
                          <a:latin typeface="仿宋"/>
                        </a:rPr>
                        <a:t>3</a:t>
                      </a:r>
                      <a:r>
                        <a:rPr lang="zh-CN" altLang="en-US" sz="1400" b="0" i="0" u="none" strike="noStrike" dirty="0">
                          <a:latin typeface="仿宋"/>
                        </a:rPr>
                        <a:t>月</a:t>
                      </a:r>
                      <a:r>
                        <a:rPr lang="en-US" altLang="zh-CN" sz="1400" b="0" i="0" u="none" strike="noStrike" dirty="0">
                          <a:latin typeface="仿宋"/>
                        </a:rPr>
                        <a:t>1</a:t>
                      </a:r>
                      <a:r>
                        <a:rPr lang="zh-CN" altLang="en-US" sz="1400" b="0" i="0" u="none" strike="noStrike" dirty="0">
                          <a:latin typeface="仿宋"/>
                        </a:rPr>
                        <a:t>日至</a:t>
                      </a:r>
                      <a:r>
                        <a:rPr lang="en-US" altLang="zh-CN" sz="1400" b="0" i="0" u="none" strike="noStrike" dirty="0">
                          <a:latin typeface="仿宋"/>
                        </a:rPr>
                        <a:t>31</a:t>
                      </a:r>
                      <a:r>
                        <a:rPr lang="zh-CN" altLang="en-US" sz="1400" b="0" i="0" u="none" strike="noStrike" dirty="0">
                          <a:latin typeface="仿宋"/>
                        </a:rPr>
                        <a:t>日</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0" i="0" u="none" strike="noStrike" dirty="0">
                          <a:latin typeface="仿宋"/>
                        </a:rPr>
                        <a:t>申报新增函授站、学习中心</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0" i="0" u="none" strike="noStrike" dirty="0">
                          <a:latin typeface="仿宋"/>
                        </a:rPr>
                        <a:t>主办高校、教学点</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0" i="0" u="none" strike="noStrike">
                          <a:latin typeface="仿宋"/>
                        </a:rPr>
                        <a:t>主办高校、学习中心共同准备材料，由主办高校通过平台上报。分别按申报函授站和学习中心的不同要求，准备相应资料，资料可以是影印的图片格式，也可以是</a:t>
                      </a:r>
                      <a:r>
                        <a:rPr lang="en-US" altLang="zh-CN" sz="1400" b="0" i="0" u="none" strike="noStrike">
                          <a:latin typeface="仿宋"/>
                        </a:rPr>
                        <a:t>WORD</a:t>
                      </a:r>
                      <a:r>
                        <a:rPr lang="zh-CN" altLang="en-US" sz="1400" b="0" i="0" u="none" strike="noStrike">
                          <a:latin typeface="仿宋"/>
                        </a:rPr>
                        <a:t>文本格式，最后打包压缩上传；纸质文件只需要将主办高校给教育厅的申请函和依托建设单位的申办报告分别上报给教育厅和有关教育局。</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81626">
                <a:tc vMerge="1">
                  <a:txBody>
                    <a:bodyPr/>
                    <a:lstStyle/>
                    <a:p>
                      <a:endParaRPr lang="zh-CN" altLang="en-US"/>
                    </a:p>
                  </a:txBody>
                  <a:tcPr/>
                </a:tc>
                <a:tc>
                  <a:txBody>
                    <a:bodyPr/>
                    <a:lstStyle/>
                    <a:p>
                      <a:pPr algn="ctr" fontAlgn="ctr"/>
                      <a:r>
                        <a:rPr lang="en-US" altLang="zh-CN" sz="1400" b="0" i="0" u="none" strike="noStrike">
                          <a:latin typeface="仿宋"/>
                        </a:rPr>
                        <a:t>2</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400" b="0" i="0" u="none" strike="noStrike">
                          <a:latin typeface="仿宋"/>
                        </a:rPr>
                        <a:t>4</a:t>
                      </a:r>
                      <a:r>
                        <a:rPr lang="zh-CN" altLang="en-US" sz="1400" b="0" i="0" u="none" strike="noStrike">
                          <a:latin typeface="仿宋"/>
                        </a:rPr>
                        <a:t>月上旬</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0" i="0" u="none" strike="noStrike">
                          <a:latin typeface="仿宋"/>
                        </a:rPr>
                        <a:t>新增函授站、学习中心审核备案</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0" i="0" u="none" strike="noStrike" dirty="0">
                          <a:latin typeface="仿宋"/>
                        </a:rPr>
                        <a:t>市教育局</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0" i="0" u="none" strike="noStrike" dirty="0">
                          <a:latin typeface="仿宋"/>
                        </a:rPr>
                        <a:t>市教育局对上报材料进行审核，并到现场考察，最后将结论通过平台提交。</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1059">
                <a:tc vMerge="1">
                  <a:txBody>
                    <a:bodyPr/>
                    <a:lstStyle/>
                    <a:p>
                      <a:endParaRPr lang="zh-CN" altLang="en-US"/>
                    </a:p>
                  </a:txBody>
                  <a:tcPr/>
                </a:tc>
                <a:tc>
                  <a:txBody>
                    <a:bodyPr/>
                    <a:lstStyle/>
                    <a:p>
                      <a:pPr algn="ctr" fontAlgn="ctr"/>
                      <a:r>
                        <a:rPr lang="en-US" altLang="zh-CN" sz="1400" b="0" i="0" u="none" strike="noStrike">
                          <a:latin typeface="仿宋"/>
                        </a:rPr>
                        <a:t>3</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400" b="0" i="0" u="none" strike="noStrike">
                          <a:latin typeface="仿宋"/>
                        </a:rPr>
                        <a:t>4</a:t>
                      </a:r>
                      <a:r>
                        <a:rPr lang="zh-CN" altLang="en-US" sz="1400" b="0" i="0" u="none" strike="noStrike">
                          <a:latin typeface="仿宋"/>
                        </a:rPr>
                        <a:t>月中旬</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0" i="0" u="none" strike="noStrike">
                          <a:latin typeface="仿宋"/>
                        </a:rPr>
                        <a:t>新增函授站、学习中心审核备案</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0" i="0" u="none" strike="noStrike">
                          <a:latin typeface="仿宋"/>
                        </a:rPr>
                        <a:t>教育厅</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0" i="0" u="none" strike="noStrike" dirty="0">
                          <a:latin typeface="仿宋"/>
                        </a:rPr>
                        <a:t>对市教育局审核结果进行复查，组织专家现场论证。</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1059">
                <a:tc vMerge="1">
                  <a:txBody>
                    <a:bodyPr/>
                    <a:lstStyle/>
                    <a:p>
                      <a:endParaRPr lang="zh-CN" altLang="en-US"/>
                    </a:p>
                  </a:txBody>
                  <a:tcPr/>
                </a:tc>
                <a:tc>
                  <a:txBody>
                    <a:bodyPr/>
                    <a:lstStyle/>
                    <a:p>
                      <a:pPr algn="ctr" fontAlgn="ctr"/>
                      <a:r>
                        <a:rPr lang="en-US" altLang="zh-CN" sz="1400" b="0" i="0" u="none" strike="noStrike">
                          <a:latin typeface="仿宋"/>
                        </a:rPr>
                        <a:t>4</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400" b="0" i="0" u="none" strike="noStrike">
                          <a:latin typeface="仿宋"/>
                        </a:rPr>
                        <a:t>4</a:t>
                      </a:r>
                      <a:r>
                        <a:rPr lang="zh-CN" altLang="en-US" sz="1400" b="0" i="0" u="none" strike="noStrike">
                          <a:latin typeface="仿宋"/>
                        </a:rPr>
                        <a:t>月下旬</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0" i="0" u="none" strike="noStrike">
                          <a:latin typeface="仿宋"/>
                        </a:rPr>
                        <a:t>公告新增函授站、学习中心备案结果</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0" i="0" u="none" strike="noStrike">
                          <a:latin typeface="仿宋"/>
                        </a:rPr>
                        <a:t>教育厅</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0" i="0" u="none" strike="noStrike" dirty="0">
                          <a:latin typeface="仿宋"/>
                        </a:rPr>
                        <a:t>在教育厅网站发文公布</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1059">
                <a:tc rowSpan="2">
                  <a:txBody>
                    <a:bodyPr/>
                    <a:lstStyle/>
                    <a:p>
                      <a:pPr algn="ctr" fontAlgn="ctr"/>
                      <a:r>
                        <a:rPr lang="zh-CN" altLang="en-US" sz="1400" b="0" i="0" u="none" strike="noStrike" dirty="0" smtClean="0">
                          <a:latin typeface="仿宋"/>
                        </a:rPr>
                        <a:t>新增</a:t>
                      </a:r>
                      <a:endParaRPr lang="en-US" altLang="zh-CN" sz="1400" b="0" i="0" u="none" strike="noStrike" dirty="0" smtClean="0">
                        <a:latin typeface="仿宋"/>
                      </a:endParaRPr>
                    </a:p>
                    <a:p>
                      <a:pPr algn="ctr" fontAlgn="ctr"/>
                      <a:r>
                        <a:rPr lang="zh-CN" altLang="en-US" sz="1400" b="0" i="0" u="none" strike="noStrike" dirty="0" smtClean="0">
                          <a:latin typeface="仿宋"/>
                        </a:rPr>
                        <a:t>专业</a:t>
                      </a:r>
                      <a:endParaRPr lang="zh-CN" altLang="en-US" sz="1400" b="0" i="0" u="none" strike="noStrike" dirty="0">
                        <a:latin typeface="仿宋"/>
                      </a:endParaRP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400" b="0" i="0" u="none" strike="noStrike">
                          <a:latin typeface="仿宋"/>
                        </a:rPr>
                        <a:t>1</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400" b="0" i="0" u="none" strike="noStrike">
                          <a:latin typeface="仿宋"/>
                        </a:rPr>
                        <a:t>3</a:t>
                      </a:r>
                      <a:r>
                        <a:rPr lang="zh-CN" altLang="en-US" sz="1400" b="0" i="0" u="none" strike="noStrike">
                          <a:latin typeface="仿宋"/>
                        </a:rPr>
                        <a:t>月上旬</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0" i="0" u="none" strike="noStrike">
                          <a:latin typeface="仿宋"/>
                        </a:rPr>
                        <a:t>省属高校新增成人高等教育专业审批</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0" i="0" u="none" strike="noStrike">
                          <a:latin typeface="仿宋"/>
                        </a:rPr>
                        <a:t>教育厅</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zh-CN" altLang="en-US" sz="1400" b="0" i="0" u="none" strike="noStrike" dirty="0">
                          <a:latin typeface="仿宋"/>
                        </a:rPr>
                        <a:t>新增成人高等教育专业必须为普通高等教育同层次已开设的相同或近似专业，一般一次报送不超过</a:t>
                      </a:r>
                      <a:r>
                        <a:rPr lang="en-US" altLang="zh-CN" sz="1400" b="0" i="0" u="none" strike="noStrike" dirty="0">
                          <a:latin typeface="仿宋"/>
                        </a:rPr>
                        <a:t>6</a:t>
                      </a:r>
                      <a:r>
                        <a:rPr lang="zh-CN" altLang="en-US" sz="1400" b="0" i="0" u="none" strike="noStrike" dirty="0">
                          <a:latin typeface="仿宋"/>
                        </a:rPr>
                        <a:t>个专业。</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1701">
                <a:tc vMerge="1">
                  <a:txBody>
                    <a:bodyPr/>
                    <a:lstStyle/>
                    <a:p>
                      <a:endParaRPr lang="zh-CN" altLang="en-US"/>
                    </a:p>
                  </a:txBody>
                  <a:tcPr/>
                </a:tc>
                <a:tc>
                  <a:txBody>
                    <a:bodyPr/>
                    <a:lstStyle/>
                    <a:p>
                      <a:pPr algn="ctr" fontAlgn="ctr"/>
                      <a:r>
                        <a:rPr lang="en-US" altLang="zh-CN" sz="1400" b="0" i="0" u="none" strike="noStrike">
                          <a:latin typeface="仿宋"/>
                        </a:rPr>
                        <a:t>2</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400" b="0" i="0" u="none" strike="noStrike">
                          <a:latin typeface="仿宋"/>
                        </a:rPr>
                        <a:t>12</a:t>
                      </a:r>
                      <a:r>
                        <a:rPr lang="zh-CN" altLang="en-US" sz="1400" b="0" i="0" u="none" strike="noStrike">
                          <a:latin typeface="仿宋"/>
                        </a:rPr>
                        <a:t>月</a:t>
                      </a:r>
                      <a:r>
                        <a:rPr lang="en-US" altLang="zh-CN" sz="1400" b="0" i="0" u="none" strike="noStrike">
                          <a:latin typeface="仿宋"/>
                        </a:rPr>
                        <a:t>1</a:t>
                      </a:r>
                      <a:r>
                        <a:rPr lang="zh-CN" altLang="en-US" sz="1400" b="0" i="0" u="none" strike="noStrike">
                          <a:latin typeface="仿宋"/>
                        </a:rPr>
                        <a:t>日至</a:t>
                      </a:r>
                      <a:r>
                        <a:rPr lang="en-US" altLang="zh-CN" sz="1400" b="0" i="0" u="none" strike="noStrike">
                          <a:latin typeface="仿宋"/>
                        </a:rPr>
                        <a:t>31</a:t>
                      </a:r>
                      <a:r>
                        <a:rPr lang="zh-CN" altLang="en-US" sz="1400" b="0" i="0" u="none" strike="noStrike">
                          <a:latin typeface="仿宋"/>
                        </a:rPr>
                        <a:t>日</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400" b="0" i="0" u="none" strike="noStrike">
                          <a:latin typeface="仿宋"/>
                        </a:rPr>
                        <a:t>省属成人高校上报新专业</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0" i="0" u="none" strike="noStrike" dirty="0">
                          <a:latin typeface="仿宋"/>
                        </a:rPr>
                        <a:t>省属高校</a:t>
                      </a:r>
                    </a:p>
                  </a:txBody>
                  <a:tcPr marL="6467" marR="6467" marT="6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页脚占位符 2"/>
          <p:cNvSpPr>
            <a:spLocks noGrp="1"/>
          </p:cNvSpPr>
          <p:nvPr>
            <p:ph type="ftr" sz="quarter" idx="4294967295"/>
          </p:nvPr>
        </p:nvSpPr>
        <p:spPr>
          <a:xfrm>
            <a:off x="6477000" y="6586538"/>
            <a:ext cx="2057400" cy="304800"/>
          </a:xfrm>
          <a:prstGeom prst="rect">
            <a:avLst/>
          </a:prstGeom>
        </p:spPr>
        <p:txBody>
          <a:bodyPr/>
          <a:lstStyle/>
          <a:p>
            <a:r>
              <a:rPr lang="en-US" altLang="zh-CN"/>
              <a:t>www.themegallery.com</a:t>
            </a:r>
          </a:p>
        </p:txBody>
      </p:sp>
      <p:sp>
        <p:nvSpPr>
          <p:cNvPr id="82952" name="Rectangle 8"/>
          <p:cNvSpPr>
            <a:spLocks noGrp="1" noChangeArrowheads="1"/>
          </p:cNvSpPr>
          <p:nvPr>
            <p:ph type="title"/>
          </p:nvPr>
        </p:nvSpPr>
        <p:spPr/>
        <p:txBody>
          <a:bodyPr/>
          <a:lstStyle/>
          <a:p>
            <a:r>
              <a:rPr lang="zh-CN" altLang="en-US" dirty="0" smtClean="0">
                <a:solidFill>
                  <a:srgbClr val="FFFF00"/>
                </a:solidFill>
                <a:latin typeface="楷体" pitchFamily="49" charset="-122"/>
                <a:ea typeface="楷体" pitchFamily="49" charset="-122"/>
              </a:rPr>
              <a:t>四、省管理平台中函授站（点）的主要工作</a:t>
            </a:r>
            <a:endParaRPr lang="en-US" altLang="zh-CN" dirty="0">
              <a:solidFill>
                <a:srgbClr val="FFFF00"/>
              </a:solidFill>
              <a:latin typeface="楷体" pitchFamily="49" charset="-122"/>
              <a:ea typeface="楷体" pitchFamily="49" charset="-122"/>
            </a:endParaRPr>
          </a:p>
        </p:txBody>
      </p:sp>
      <p:sp>
        <p:nvSpPr>
          <p:cNvPr id="4" name="TextBox 3"/>
          <p:cNvSpPr txBox="1"/>
          <p:nvPr/>
        </p:nvSpPr>
        <p:spPr>
          <a:xfrm>
            <a:off x="1142976" y="1142984"/>
            <a:ext cx="6858048" cy="3600986"/>
          </a:xfrm>
          <a:prstGeom prst="rect">
            <a:avLst/>
          </a:prstGeom>
          <a:noFill/>
        </p:spPr>
        <p:txBody>
          <a:bodyPr wrap="square" rtlCol="0">
            <a:spAutoFit/>
          </a:bodyPr>
          <a:lstStyle/>
          <a:p>
            <a:r>
              <a:rPr lang="en-US" altLang="zh-CN" sz="2400" b="1" dirty="0" smtClean="0">
                <a:solidFill>
                  <a:srgbClr val="FFFF00"/>
                </a:solidFill>
                <a:latin typeface="楷体" pitchFamily="49" charset="-122"/>
                <a:ea typeface="楷体" pitchFamily="49" charset="-122"/>
              </a:rPr>
              <a:t>1</a:t>
            </a:r>
            <a:r>
              <a:rPr lang="zh-CN" altLang="en-US" sz="2400" b="1" dirty="0" smtClean="0">
                <a:solidFill>
                  <a:srgbClr val="FFFF00"/>
                </a:solidFill>
                <a:latin typeface="楷体" pitchFamily="49" charset="-122"/>
                <a:ea typeface="楷体" pitchFamily="49" charset="-122"/>
              </a:rPr>
              <a:t>、基础数据修改上报</a:t>
            </a:r>
            <a:endParaRPr lang="en-US" altLang="zh-CN" sz="2400" b="1" dirty="0" smtClean="0">
              <a:solidFill>
                <a:srgbClr val="FFFF00"/>
              </a:solidFill>
              <a:latin typeface="楷体" pitchFamily="49" charset="-122"/>
              <a:ea typeface="楷体" pitchFamily="49" charset="-122"/>
            </a:endParaRPr>
          </a:p>
          <a:p>
            <a:endParaRPr lang="en-US" altLang="zh-CN" sz="2400" b="1" dirty="0" smtClean="0">
              <a:solidFill>
                <a:srgbClr val="FFFF00"/>
              </a:solidFill>
              <a:latin typeface="楷体" pitchFamily="49" charset="-122"/>
              <a:ea typeface="楷体" pitchFamily="49" charset="-122"/>
            </a:endParaRPr>
          </a:p>
          <a:p>
            <a:endParaRPr lang="en-US" altLang="zh-CN" sz="2400" b="1" dirty="0" smtClean="0">
              <a:solidFill>
                <a:srgbClr val="FFFF00"/>
              </a:solidFill>
              <a:latin typeface="楷体" pitchFamily="49" charset="-122"/>
              <a:ea typeface="楷体" pitchFamily="49" charset="-122"/>
            </a:endParaRPr>
          </a:p>
          <a:p>
            <a:r>
              <a:rPr lang="en-US" altLang="zh-CN" sz="2400" b="1" dirty="0" smtClean="0">
                <a:solidFill>
                  <a:srgbClr val="FFFF00"/>
                </a:solidFill>
                <a:latin typeface="楷体" pitchFamily="49" charset="-122"/>
                <a:ea typeface="楷体" pitchFamily="49" charset="-122"/>
              </a:rPr>
              <a:t>2</a:t>
            </a:r>
            <a:r>
              <a:rPr lang="zh-CN" altLang="en-US" sz="2400" b="1" dirty="0" smtClean="0">
                <a:solidFill>
                  <a:srgbClr val="FFFF00"/>
                </a:solidFill>
                <a:latin typeface="楷体" pitchFamily="49" charset="-122"/>
                <a:ea typeface="楷体" pitchFamily="49" charset="-122"/>
              </a:rPr>
              <a:t>、上传成人高等教育所有班级面授课程安排信息，上报考试时间</a:t>
            </a:r>
            <a:endParaRPr lang="en-US" altLang="zh-CN" sz="2400" b="1" dirty="0" smtClean="0">
              <a:solidFill>
                <a:srgbClr val="FFFF00"/>
              </a:solidFill>
              <a:latin typeface="楷体" pitchFamily="49" charset="-122"/>
              <a:ea typeface="楷体" pitchFamily="49" charset="-122"/>
            </a:endParaRPr>
          </a:p>
          <a:p>
            <a:endParaRPr lang="en-US" altLang="zh-CN" sz="2400" b="1" dirty="0" smtClean="0">
              <a:solidFill>
                <a:srgbClr val="FFFF00"/>
              </a:solidFill>
              <a:latin typeface="楷体" pitchFamily="49" charset="-122"/>
              <a:ea typeface="楷体" pitchFamily="49" charset="-122"/>
            </a:endParaRPr>
          </a:p>
          <a:p>
            <a:endParaRPr lang="en-US" altLang="zh-CN" sz="2400" b="1" dirty="0" smtClean="0">
              <a:solidFill>
                <a:srgbClr val="FFFF00"/>
              </a:solidFill>
              <a:latin typeface="楷体" pitchFamily="49" charset="-122"/>
              <a:ea typeface="楷体" pitchFamily="49" charset="-122"/>
            </a:endParaRPr>
          </a:p>
          <a:p>
            <a:r>
              <a:rPr lang="en-US" altLang="zh-CN" sz="2400" b="1" dirty="0" smtClean="0">
                <a:solidFill>
                  <a:srgbClr val="FFFF00"/>
                </a:solidFill>
                <a:latin typeface="楷体" pitchFamily="49" charset="-122"/>
                <a:ea typeface="楷体" pitchFamily="49" charset="-122"/>
              </a:rPr>
              <a:t>3</a:t>
            </a:r>
            <a:r>
              <a:rPr lang="zh-CN" altLang="en-US" sz="2400" b="1" dirty="0" smtClean="0">
                <a:solidFill>
                  <a:srgbClr val="FFFF00"/>
                </a:solidFill>
                <a:latin typeface="楷体" pitchFamily="49" charset="-122"/>
                <a:ea typeface="楷体" pitchFamily="49" charset="-122"/>
              </a:rPr>
              <a:t>、提交年检报告</a:t>
            </a:r>
          </a:p>
          <a:p>
            <a:endParaRPr lang="zh-CN" altLang="en-US" b="1" dirty="0" smtClean="0">
              <a:solidFill>
                <a:srgbClr val="FF0000"/>
              </a:solidFill>
              <a:latin typeface="仿宋"/>
            </a:endParaRPr>
          </a:p>
          <a:p>
            <a:endParaRPr lang="zh-CN"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FFFF00"/>
                </a:solidFill>
                <a:latin typeface="楷体" pitchFamily="49" charset="-122"/>
                <a:ea typeface="楷体" pitchFamily="49" charset="-122"/>
              </a:rPr>
              <a:t>四、</a:t>
            </a:r>
            <a:r>
              <a:rPr lang="en-US" altLang="zh-CN" b="1" dirty="0" smtClean="0">
                <a:solidFill>
                  <a:srgbClr val="FFFF00"/>
                </a:solidFill>
                <a:latin typeface="楷体" pitchFamily="49" charset="-122"/>
                <a:ea typeface="楷体" pitchFamily="49" charset="-122"/>
              </a:rPr>
              <a:t>1</a:t>
            </a:r>
            <a:r>
              <a:rPr lang="zh-CN" altLang="en-US" dirty="0" smtClean="0"/>
              <a:t> </a:t>
            </a:r>
            <a:r>
              <a:rPr lang="zh-CN" altLang="en-US" b="1" dirty="0" smtClean="0">
                <a:solidFill>
                  <a:srgbClr val="FFFF00"/>
                </a:solidFill>
                <a:latin typeface="楷体" pitchFamily="49" charset="-122"/>
                <a:ea typeface="楷体" pitchFamily="49" charset="-122"/>
              </a:rPr>
              <a:t>基础数据修改上报</a:t>
            </a:r>
            <a:endParaRPr lang="zh-CN" altLang="en-US" dirty="0"/>
          </a:p>
        </p:txBody>
      </p:sp>
      <p:sp>
        <p:nvSpPr>
          <p:cNvPr id="3" name="TextBox 2"/>
          <p:cNvSpPr txBox="1"/>
          <p:nvPr/>
        </p:nvSpPr>
        <p:spPr>
          <a:xfrm>
            <a:off x="857224" y="1071546"/>
            <a:ext cx="7358114" cy="3139321"/>
          </a:xfrm>
          <a:prstGeom prst="rect">
            <a:avLst/>
          </a:prstGeom>
          <a:noFill/>
        </p:spPr>
        <p:txBody>
          <a:bodyPr wrap="square" rtlCol="0">
            <a:spAutoFit/>
          </a:bodyPr>
          <a:lstStyle/>
          <a:p>
            <a:r>
              <a:rPr lang="zh-CN" altLang="en-US" dirty="0" smtClean="0"/>
              <a:t>（</a:t>
            </a:r>
            <a:r>
              <a:rPr lang="en-US" altLang="zh-CN" dirty="0" smtClean="0"/>
              <a:t>1</a:t>
            </a:r>
            <a:r>
              <a:rPr lang="zh-CN" altLang="en-US" dirty="0" smtClean="0"/>
              <a:t>）、基础数据修改的时间</a:t>
            </a:r>
            <a:endParaRPr lang="en-US" altLang="zh-CN" dirty="0" smtClean="0"/>
          </a:p>
          <a:p>
            <a:endParaRPr lang="en-US" altLang="zh-CN" dirty="0" smtClean="0"/>
          </a:p>
          <a:p>
            <a:r>
              <a:rPr lang="zh-CN" altLang="en-US" dirty="0" smtClean="0"/>
              <a:t>       每年春季学期的</a:t>
            </a:r>
            <a:r>
              <a:rPr lang="en-US" altLang="zh-CN" dirty="0" smtClean="0"/>
              <a:t>4</a:t>
            </a:r>
            <a:r>
              <a:rPr lang="zh-CN" altLang="en-US" dirty="0" smtClean="0"/>
              <a:t>月</a:t>
            </a:r>
            <a:r>
              <a:rPr lang="en-US" altLang="zh-CN" dirty="0" smtClean="0"/>
              <a:t>15</a:t>
            </a:r>
            <a:r>
              <a:rPr lang="zh-CN" altLang="en-US" dirty="0" smtClean="0"/>
              <a:t>日以前，或者秋季学期的</a:t>
            </a:r>
            <a:r>
              <a:rPr lang="en-US" altLang="zh-CN" dirty="0" smtClean="0"/>
              <a:t>10</a:t>
            </a:r>
            <a:r>
              <a:rPr lang="zh-CN" altLang="en-US" dirty="0" smtClean="0"/>
              <a:t>月</a:t>
            </a:r>
            <a:r>
              <a:rPr lang="en-US" altLang="zh-CN" dirty="0" smtClean="0"/>
              <a:t>15</a:t>
            </a:r>
            <a:r>
              <a:rPr lang="zh-CN" altLang="en-US" dirty="0" smtClean="0"/>
              <a:t>日以前，如果本单位有信息变动，包括单位基础信息、人员信息等，</a:t>
            </a:r>
            <a:r>
              <a:rPr lang="zh-CN" altLang="en-US" b="1" dirty="0" smtClean="0">
                <a:solidFill>
                  <a:srgbClr val="FF0000"/>
                </a:solidFill>
              </a:rPr>
              <a:t>如有新增或变更，请提交新信息。</a:t>
            </a:r>
            <a:r>
              <a:rPr lang="zh-CN" altLang="en-US" dirty="0" smtClean="0"/>
              <a:t>部分修改信息须经主办院校或教育局审批后方能生效。</a:t>
            </a:r>
            <a:endParaRPr lang="en-US" altLang="zh-CN" dirty="0" smtClean="0"/>
          </a:p>
          <a:p>
            <a:r>
              <a:rPr lang="zh-CN" altLang="en-US" dirty="0" smtClean="0"/>
              <a:t>（</a:t>
            </a:r>
            <a:r>
              <a:rPr lang="en-US" altLang="zh-CN" dirty="0" smtClean="0"/>
              <a:t>2</a:t>
            </a:r>
            <a:r>
              <a:rPr lang="zh-CN" altLang="en-US" dirty="0" smtClean="0"/>
              <a:t>）、变更基础数据流程操作说明</a:t>
            </a:r>
            <a:endParaRPr lang="en-US" altLang="zh-CN" dirty="0" smtClean="0"/>
          </a:p>
          <a:p>
            <a:endParaRPr lang="en-US" altLang="zh-CN" dirty="0" smtClean="0"/>
          </a:p>
          <a:p>
            <a:r>
              <a:rPr lang="zh-CN" altLang="en-US" b="1" dirty="0" smtClean="0"/>
              <a:t>第一步：</a:t>
            </a:r>
            <a:r>
              <a:rPr lang="zh-CN" altLang="en-US" dirty="0" smtClean="0"/>
              <a:t>进入系统，点击“</a:t>
            </a:r>
            <a:r>
              <a:rPr lang="zh-CN" altLang="en-US" b="1" dirty="0" smtClean="0"/>
              <a:t>基础数据录入</a:t>
            </a:r>
            <a:r>
              <a:rPr lang="en-US" altLang="zh-CN" dirty="0" smtClean="0"/>
              <a:t>——</a:t>
            </a:r>
            <a:r>
              <a:rPr lang="zh-CN" altLang="en-US" b="1" dirty="0" smtClean="0"/>
              <a:t>教学点基础数据维护</a:t>
            </a:r>
            <a:r>
              <a:rPr lang="en-US" altLang="zh-CN" dirty="0" smtClean="0"/>
              <a:t>——</a:t>
            </a:r>
            <a:r>
              <a:rPr lang="zh-CN" altLang="en-US" b="1" dirty="0" smtClean="0"/>
              <a:t>基础数据维护”</a:t>
            </a:r>
            <a:r>
              <a:rPr lang="zh-CN" altLang="en-US" dirty="0" smtClean="0"/>
              <a:t>，进入教学点信息页面，如下图</a:t>
            </a:r>
            <a:endParaRPr lang="en-US" altLang="zh-CN" dirty="0" smtClean="0"/>
          </a:p>
          <a:p>
            <a:endParaRPr lang="zh-CN" altLang="en-US" dirty="0"/>
          </a:p>
        </p:txBody>
      </p:sp>
      <p:pic>
        <p:nvPicPr>
          <p:cNvPr id="5" name="Picture 2"/>
          <p:cNvPicPr>
            <a:picLocks noChangeAspect="1" noChangeArrowheads="1"/>
          </p:cNvPicPr>
          <p:nvPr/>
        </p:nvPicPr>
        <p:blipFill>
          <a:blip r:embed="rId2"/>
          <a:srcRect/>
          <a:stretch>
            <a:fillRect/>
          </a:stretch>
        </p:blipFill>
        <p:spPr bwMode="auto">
          <a:xfrm>
            <a:off x="1214414" y="4000504"/>
            <a:ext cx="6643734" cy="24759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004TGp_tech_bl_v3">
  <a:themeElements>
    <a:clrScheme name="Default Design 3">
      <a:dk1>
        <a:srgbClr val="000000"/>
      </a:dk1>
      <a:lt1>
        <a:srgbClr val="FFFFFF"/>
      </a:lt1>
      <a:dk2>
        <a:srgbClr val="006699"/>
      </a:dk2>
      <a:lt2>
        <a:srgbClr val="FFFFCC"/>
      </a:lt2>
      <a:accent1>
        <a:srgbClr val="0E90BE"/>
      </a:accent1>
      <a:accent2>
        <a:srgbClr val="DFCD21"/>
      </a:accent2>
      <a:accent3>
        <a:srgbClr val="AAB8CA"/>
      </a:accent3>
      <a:accent4>
        <a:srgbClr val="DADADA"/>
      </a:accent4>
      <a:accent5>
        <a:srgbClr val="AAC6DB"/>
      </a:accent5>
      <a:accent6>
        <a:srgbClr val="CABA1D"/>
      </a:accent6>
      <a:hlink>
        <a:srgbClr val="9A6FD9"/>
      </a:hlink>
      <a:folHlink>
        <a:srgbClr val="969696"/>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3E5174"/>
        </a:dk2>
        <a:lt2>
          <a:srgbClr val="C3E9F5"/>
        </a:lt2>
        <a:accent1>
          <a:srgbClr val="336699"/>
        </a:accent1>
        <a:accent2>
          <a:srgbClr val="FF9933"/>
        </a:accent2>
        <a:accent3>
          <a:srgbClr val="AFB3BC"/>
        </a:accent3>
        <a:accent4>
          <a:srgbClr val="DADADA"/>
        </a:accent4>
        <a:accent5>
          <a:srgbClr val="ADB8CA"/>
        </a:accent5>
        <a:accent6>
          <a:srgbClr val="E78A2D"/>
        </a:accent6>
        <a:hlink>
          <a:srgbClr val="3E9CBA"/>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85668"/>
        </a:dk2>
        <a:lt2>
          <a:srgbClr val="CDEBDB"/>
        </a:lt2>
        <a:accent1>
          <a:srgbClr val="298C99"/>
        </a:accent1>
        <a:accent2>
          <a:srgbClr val="FF7C80"/>
        </a:accent2>
        <a:accent3>
          <a:srgbClr val="AAB4B9"/>
        </a:accent3>
        <a:accent4>
          <a:srgbClr val="DADADA"/>
        </a:accent4>
        <a:accent5>
          <a:srgbClr val="ACC5CA"/>
        </a:accent5>
        <a:accent6>
          <a:srgbClr val="E77073"/>
        </a:accent6>
        <a:hlink>
          <a:srgbClr val="1A8ADE"/>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FF"/>
        </a:lt1>
        <a:dk2>
          <a:srgbClr val="006699"/>
        </a:dk2>
        <a:lt2>
          <a:srgbClr val="FFFFCC"/>
        </a:lt2>
        <a:accent1>
          <a:srgbClr val="0E90BE"/>
        </a:accent1>
        <a:accent2>
          <a:srgbClr val="DFCD21"/>
        </a:accent2>
        <a:accent3>
          <a:srgbClr val="AAB8CA"/>
        </a:accent3>
        <a:accent4>
          <a:srgbClr val="DADADA"/>
        </a:accent4>
        <a:accent5>
          <a:srgbClr val="AAC6DB"/>
        </a:accent5>
        <a:accent6>
          <a:srgbClr val="CABA1D"/>
        </a:accent6>
        <a:hlink>
          <a:srgbClr val="9A6FD9"/>
        </a:hlink>
        <a:folHlink>
          <a:srgbClr val="969696"/>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004TGp_tech_bl_v3</Template>
  <TotalTime>398</TotalTime>
  <Words>2483</Words>
  <Application>Microsoft PowerPoint</Application>
  <PresentationFormat>全屏显示(4:3)</PresentationFormat>
  <Paragraphs>198</Paragraphs>
  <Slides>24</Slides>
  <Notes>0</Notes>
  <HiddenSlides>0</HiddenSlides>
  <MMClips>0</MMClips>
  <ScaleCrop>false</ScaleCrop>
  <HeadingPairs>
    <vt:vector size="4" baseType="variant">
      <vt:variant>
        <vt:lpstr>主题</vt:lpstr>
      </vt:variant>
      <vt:variant>
        <vt:i4>1</vt:i4>
      </vt:variant>
      <vt:variant>
        <vt:lpstr>幻灯片标题</vt:lpstr>
      </vt:variant>
      <vt:variant>
        <vt:i4>24</vt:i4>
      </vt:variant>
    </vt:vector>
  </HeadingPairs>
  <TitlesOfParts>
    <vt:vector size="25" baseType="lpstr">
      <vt:lpstr>004TGp_tech_bl_v3</vt:lpstr>
      <vt:lpstr>山东省成人高等教育、网络教育  教学管理服务平台填报方法培训</vt:lpstr>
      <vt:lpstr>一、山东省阳光平台登录方法</vt:lpstr>
      <vt:lpstr>二、各函授站（点）账号</vt:lpstr>
      <vt:lpstr>各函授站（点）账号（续）</vt:lpstr>
      <vt:lpstr>三、工作计划配档表</vt:lpstr>
      <vt:lpstr>工作计划配档表（续）</vt:lpstr>
      <vt:lpstr>工作计划配档表（续）</vt:lpstr>
      <vt:lpstr>四、省管理平台中函授站（点）的主要工作</vt:lpstr>
      <vt:lpstr>四、1 基础数据修改上报</vt:lpstr>
      <vt:lpstr>四、1基础数据修改上报（续）</vt:lpstr>
      <vt:lpstr>四、1基础数据修改上报（续）</vt:lpstr>
      <vt:lpstr>四、1基础数据修改上报（续）</vt:lpstr>
      <vt:lpstr>四、2上传面授课程安排信息及考试时间</vt:lpstr>
      <vt:lpstr>四、2上传面授课程安排信息及考试时间（续）</vt:lpstr>
      <vt:lpstr>四、2上传面授课程安排信息及考试时间（续）</vt:lpstr>
      <vt:lpstr>四、2上传面授课程安排信息及考试时间（续）</vt:lpstr>
      <vt:lpstr>四、2上传面授课程安排信息及考试时间（续）</vt:lpstr>
      <vt:lpstr>四、2上传面授课程安排信息及考试时间（续）</vt:lpstr>
      <vt:lpstr>四、2上传面授课程安排信息及考试时间（续）</vt:lpstr>
      <vt:lpstr>四、2上传面授课程安排信息及考试时间（续）</vt:lpstr>
      <vt:lpstr>四、2上传面授课程安排信息及考试时间（续）</vt:lpstr>
      <vt:lpstr>四、3 提交年检报告</vt:lpstr>
      <vt:lpstr>四、3 提交年检报告（续）</vt:lpstr>
      <vt:lpstr>幻灯片 24</vt:lpstr>
    </vt:vector>
  </TitlesOfParts>
  <Company>Sky123.Org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山东省成人高等教育、网络教育 教学管理服务平台填报培训</dc:title>
  <dc:creator>Sky123.Org</dc:creator>
  <cp:lastModifiedBy>Sky123.Org</cp:lastModifiedBy>
  <cp:revision>126</cp:revision>
  <dcterms:created xsi:type="dcterms:W3CDTF">2016-05-04T09:24:37Z</dcterms:created>
  <dcterms:modified xsi:type="dcterms:W3CDTF">2016-05-20T06:30:06Z</dcterms:modified>
</cp:coreProperties>
</file>